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6"/>
  </p:notesMasterIdLst>
  <p:handoutMasterIdLst>
    <p:handoutMasterId r:id="rId27"/>
  </p:handoutMasterIdLst>
  <p:sldIdLst>
    <p:sldId id="262" r:id="rId2"/>
    <p:sldId id="267" r:id="rId3"/>
    <p:sldId id="278" r:id="rId4"/>
    <p:sldId id="281" r:id="rId5"/>
    <p:sldId id="280" r:id="rId6"/>
    <p:sldId id="282" r:id="rId7"/>
    <p:sldId id="288" r:id="rId8"/>
    <p:sldId id="289" r:id="rId9"/>
    <p:sldId id="284" r:id="rId10"/>
    <p:sldId id="285" r:id="rId11"/>
    <p:sldId id="286" r:id="rId12"/>
    <p:sldId id="287" r:id="rId13"/>
    <p:sldId id="283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69DD5F"/>
    <a:srgbClr val="B9D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7" autoAdjust="0"/>
    <p:restoredTop sz="94624" autoAdjust="0"/>
  </p:normalViewPr>
  <p:slideViewPr>
    <p:cSldViewPr snapToGrid="0" showGuides="1">
      <p:cViewPr>
        <p:scale>
          <a:sx n="134" d="100"/>
          <a:sy n="134" d="100"/>
        </p:scale>
        <p:origin x="24" y="288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9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3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Hornsdale</a:t>
            </a:r>
            <a:r>
              <a:rPr lang="en-GB" dirty="0"/>
              <a:t> Power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1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Check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07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More </a:t>
            </a:r>
            <a:r>
              <a:rPr lang="da-DK" dirty="0" err="1"/>
              <a:t>fuels</a:t>
            </a:r>
            <a:r>
              <a:rPr lang="da-DK" dirty="0"/>
              <a:t>? </a:t>
            </a:r>
            <a:r>
              <a:rPr lang="da-DK" dirty="0" err="1"/>
              <a:t>Ammonia</a:t>
            </a:r>
            <a:r>
              <a:rPr lang="da-DK" dirty="0"/>
              <a:t>? Li-Ion </a:t>
            </a:r>
            <a:r>
              <a:rPr lang="da-DK" dirty="0" err="1"/>
              <a:t>batteries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34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tekst</a:t>
            </a:r>
            <a:br>
              <a:rPr lang="da-DK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</a:t>
            </a:r>
            <a:br>
              <a:rPr lang="da-DK" dirty="0"/>
            </a:br>
            <a:r>
              <a:rPr lang="da-DK" dirty="0"/>
              <a:t>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Navn, kilde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overskrift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Klik for at tilføje tekst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tilføje overskrift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 Klik på ikonet, hvis du vil udskifte billedet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205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a-DK" sz="3000" dirty="0">
                <a:solidFill>
                  <a:schemeClr val="tx1"/>
                </a:solidFill>
              </a:rPr>
              <a:t>Brugerguide</a:t>
            </a:r>
            <a:r>
              <a:rPr lang="da-DK" baseline="0" dirty="0">
                <a:solidFill>
                  <a:schemeClr val="tx1"/>
                </a:solidFill>
              </a:rPr>
              <a:t> </a:t>
            </a:r>
            <a:r>
              <a:rPr lang="da-DK" sz="1800" baseline="0" dirty="0">
                <a:solidFill>
                  <a:schemeClr val="tx1"/>
                </a:solidFill>
              </a:rPr>
              <a:t>– </a:t>
            </a:r>
            <a:r>
              <a:rPr lang="da-DK" sz="1800" dirty="0">
                <a:solidFill>
                  <a:schemeClr val="tx1"/>
                </a:solidFill>
              </a:rPr>
              <a:t>Slet, før du færdiggør din</a:t>
            </a:r>
            <a:r>
              <a:rPr lang="da-DK" sz="1800" baseline="0" dirty="0">
                <a:solidFill>
                  <a:schemeClr val="tx1"/>
                </a:solidFill>
              </a:rPr>
              <a:t> </a:t>
            </a:r>
            <a:r>
              <a:rPr lang="da-DK" sz="1800" dirty="0">
                <a:solidFill>
                  <a:schemeClr val="tx1"/>
                </a:solidFill>
              </a:rPr>
              <a:t>præsentation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åbner PowerPoint på din KU-pc, åbner en skabelon i 4:3-format og med dansk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 du klikker på KU-fanen i værktøjslinjen, kan du via knappen ”Vælg Skabelon” vælge mellem skabeloner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 henholdsvis dansk og engelsk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formaterne 4:3 og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”fuld” eller ”tom” version (i den fulde version ser du et eksempel på hver diastype i venstrespalten)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 en demopræsentation med indsat tekst på engelsk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 du bruger en ”fuld” version, skal du slette de dias, du ikke vil bruge.</a:t>
            </a: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Mac-brugere m.fl. kan hente PowerPoint-skabelonerne på</a:t>
            </a:r>
            <a:r>
              <a:rPr lang="da-DK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skabeloner/powerpoint/</a:t>
            </a:r>
            <a:b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da-DK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praesentationer/</a:t>
            </a:r>
            <a:endParaRPr lang="da-DK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topmenuen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 og Sidefod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 felterne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Vælg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 på alle 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eller </a:t>
            </a:r>
            <a:r>
              <a:rPr lang="da-DK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hvis det kun skal være på et enkelt dias/slide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a-DK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 placeres i højre side af den grå topbjælke.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da-DK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da-DK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da-DK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da-DK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da-DK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da-DK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da-DK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da-DK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da-DK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da-DK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da-DK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da-DK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da-DK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da-DK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  <a:br>
              <a:rPr lang="da-DK" dirty="0"/>
            </a:br>
            <a:r>
              <a:rPr lang="da-DK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/>
              <a:t>Klik for at tilføje undertitel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da-DK" dirty="0"/>
              <a:t>Navn på oplægsholder, KU-enhed, sted og dato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a-DK" dirty="0"/>
              <a:t>Klik for at tilføje titel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da-DK" dirty="0"/>
              <a:t>Klik på ikonet, hvis du vil udskifte billedet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da-DK" dirty="0"/>
              <a:t>Klik for at tilføje overskrift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da-DK" dirty="0"/>
              <a:t>Klik for at indsætte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80.png"/><Relationship Id="rId7" Type="http://schemas.openxmlformats.org/officeDocument/2006/relationships/image" Target="../media/image4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5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4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4.sv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28.svg"/><Relationship Id="rId19" Type="http://schemas.openxmlformats.org/officeDocument/2006/relationships/image" Target="../media/image39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6.svg"/><Relationship Id="rId22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50.sv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0.svg"/><Relationship Id="rId9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pPr/>
              <a:t>1</a:t>
            </a:fld>
            <a:endParaRPr lang="da-DK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Marcus Nørgaard Weng, Nanoscience MSc student, CHEAC, Jan Rossmeisl group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Formic acid fuel cell catalyst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8B0D-3E8D-4E5F-B4CE-FE73AE88A3CA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763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4803-0352-EDCE-6A73-3578A3D4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Formic acid reduction reactions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80B5-DD8E-7ADB-3816-D99B0FA57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Show the pathways,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I’m</a:t>
            </a:r>
            <a:r>
              <a:rPr lang="da-DK" dirty="0"/>
              <a:t> </a:t>
            </a:r>
            <a:r>
              <a:rPr lang="da-DK" dirty="0" err="1"/>
              <a:t>looking</a:t>
            </a:r>
            <a:r>
              <a:rPr lang="da-DK" dirty="0"/>
              <a:t> 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A256D-B9F7-B3A8-105B-2B59061B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92B6B-89B9-22DE-BB77-EE71C61D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5843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C00E-A066-9E08-8B76-5EC41158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Show reaction diagrams for the </a:t>
            </a:r>
            <a:r>
              <a:rPr lang="da-DK" dirty="0" err="1"/>
              <a:t>ones</a:t>
            </a:r>
            <a:r>
              <a:rPr lang="da-DK" dirty="0"/>
              <a:t> I had data on </a:t>
            </a:r>
            <a:r>
              <a:rPr lang="da-DK" dirty="0" err="1"/>
              <a:t>initially</a:t>
            </a:r>
            <a:endParaRPr lang="da-DK" dirty="0"/>
          </a:p>
        </p:txBody>
      </p:sp>
      <p:pic>
        <p:nvPicPr>
          <p:cNvPr id="7" name="Content Placeholder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84DDF7E1-29F4-BAA1-5233-8B0ECE227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385" y="4275519"/>
            <a:ext cx="3389563" cy="2374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0761-4FFC-2A46-AC6A-357DC61A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B6658-3A23-B860-83AB-D1B032D6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11</a:t>
            </a:fld>
            <a:endParaRPr lang="da-DK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F08CA59-0377-1299-76C1-79DC4EE6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83" y="4400550"/>
            <a:ext cx="3330742" cy="2374900"/>
          </a:xfrm>
          <a:prstGeom prst="rect">
            <a:avLst/>
          </a:prstGeom>
        </p:spPr>
      </p:pic>
      <p:pic>
        <p:nvPicPr>
          <p:cNvPr id="11" name="Picture 10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9735EE6F-264C-7AC7-F7C4-1AA717F5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1587500"/>
            <a:ext cx="3323389" cy="2374900"/>
          </a:xfrm>
          <a:prstGeom prst="rect">
            <a:avLst/>
          </a:prstGeom>
        </p:spPr>
      </p:pic>
      <p:pic>
        <p:nvPicPr>
          <p:cNvPr id="13" name="Picture 12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FA598809-AF69-EA5F-9797-DA0828E20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83" y="1710722"/>
            <a:ext cx="326456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4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1663-8A5B-8B1C-F646-48C127B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Which</a:t>
            </a:r>
            <a:r>
              <a:rPr lang="da-DK" dirty="0"/>
              <a:t> reactions </a:t>
            </a:r>
            <a:r>
              <a:rPr lang="da-DK" dirty="0" err="1"/>
              <a:t>couldn’t</a:t>
            </a:r>
            <a:r>
              <a:rPr lang="da-DK" dirty="0"/>
              <a:t> I look at </a:t>
            </a:r>
            <a:r>
              <a:rPr lang="da-DK" dirty="0" err="1"/>
              <a:t>yet</a:t>
            </a:r>
            <a:r>
              <a:rPr lang="da-DK" dirty="0"/>
              <a:t>? </a:t>
            </a:r>
            <a:r>
              <a:rPr lang="da-DK" dirty="0" err="1"/>
              <a:t>Why</a:t>
            </a:r>
            <a:r>
              <a:rPr lang="da-DK" dirty="0"/>
              <a:t>? </a:t>
            </a:r>
            <a:r>
              <a:rPr lang="da-DK" dirty="0" err="1"/>
              <a:t>Hence</a:t>
            </a:r>
            <a:r>
              <a:rPr lang="da-DK" dirty="0"/>
              <a:t> -&gt; new DFT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1A41-0E5A-BFEC-5AD5-D634DED1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. Alexander </a:t>
            </a:r>
            <a:r>
              <a:rPr lang="da-DK" dirty="0" err="1"/>
              <a:t>bagger</a:t>
            </a:r>
            <a:r>
              <a:rPr lang="da-DK" dirty="0"/>
              <a:t> had an </a:t>
            </a:r>
            <a:r>
              <a:rPr lang="da-DK" dirty="0" err="1"/>
              <a:t>idea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.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we’re</a:t>
            </a:r>
            <a:r>
              <a:rPr lang="da-DK" dirty="0"/>
              <a:t> </a:t>
            </a:r>
            <a:r>
              <a:rPr lang="da-DK" dirty="0" err="1"/>
              <a:t>trying</a:t>
            </a:r>
            <a:r>
              <a:rPr lang="da-DK" dirty="0"/>
              <a:t> to </a:t>
            </a:r>
            <a:r>
              <a:rPr lang="da-DK" dirty="0" err="1"/>
              <a:t>avoid</a:t>
            </a:r>
            <a:r>
              <a:rPr lang="da-DK" dirty="0"/>
              <a:t> CO on the surface, </a:t>
            </a:r>
            <a:r>
              <a:rPr lang="da-DK" dirty="0" err="1"/>
              <a:t>because</a:t>
            </a:r>
            <a:r>
              <a:rPr lang="da-DK" dirty="0"/>
              <a:t> it </a:t>
            </a:r>
            <a:r>
              <a:rPr lang="da-DK" dirty="0" err="1"/>
              <a:t>desorbs</a:t>
            </a:r>
            <a:r>
              <a:rPr lang="da-DK" dirty="0"/>
              <a:t> at high potentials.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04421-659F-85BC-9EF2-FCC3A0A4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7BDF8-A712-874E-14EC-DD358973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45082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7F37-3B7C-AAF4-8B82-E3EEB460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 formic acid is </a:t>
            </a:r>
            <a:r>
              <a:rPr lang="da-DK" dirty="0" err="1"/>
              <a:t>pretty</a:t>
            </a:r>
            <a:r>
              <a:rPr lang="da-DK" dirty="0"/>
              <a:t>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A68C-E9D2-CDE2-AA50-30A4E6CA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What</a:t>
            </a:r>
            <a:r>
              <a:rPr lang="da-DK" dirty="0"/>
              <a:t> is the problem?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Looking</a:t>
            </a:r>
            <a:r>
              <a:rPr lang="da-DK" dirty="0"/>
              <a:t> at all the </a:t>
            </a:r>
            <a:r>
              <a:rPr lang="da-DK" dirty="0" err="1"/>
              <a:t>ways</a:t>
            </a:r>
            <a:r>
              <a:rPr lang="da-DK" dirty="0"/>
              <a:t> it </a:t>
            </a:r>
            <a:r>
              <a:rPr lang="da-DK" dirty="0" err="1"/>
              <a:t>can</a:t>
            </a:r>
            <a:r>
              <a:rPr lang="da-DK" dirty="0"/>
              <a:t> break </a:t>
            </a:r>
            <a:r>
              <a:rPr lang="da-DK" dirty="0" err="1"/>
              <a:t>down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Goal</a:t>
            </a:r>
            <a:r>
              <a:rPr lang="da-DK" dirty="0"/>
              <a:t>: Be </a:t>
            </a:r>
            <a:r>
              <a:rPr lang="da-DK" dirty="0" err="1"/>
              <a:t>able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</a:t>
            </a:r>
            <a:r>
              <a:rPr lang="da-DK" dirty="0" err="1"/>
              <a:t>activity</a:t>
            </a:r>
            <a:r>
              <a:rPr lang="da-DK" dirty="0"/>
              <a:t> of all reaction pathways from a surface </a:t>
            </a:r>
            <a:r>
              <a:rPr lang="da-DK" dirty="0" err="1"/>
              <a:t>composition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search</a:t>
            </a:r>
            <a:r>
              <a:rPr lang="da-DK" dirty="0"/>
              <a:t> for a surface on </a:t>
            </a:r>
            <a:r>
              <a:rPr lang="da-DK" dirty="0" err="1"/>
              <a:t>which</a:t>
            </a:r>
            <a:r>
              <a:rPr lang="da-DK" dirty="0"/>
              <a:t> the bad reactions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slow</a:t>
            </a:r>
            <a:r>
              <a:rPr lang="da-DK" dirty="0"/>
              <a:t> and the </a:t>
            </a:r>
            <a:r>
              <a:rPr lang="da-DK" dirty="0" err="1"/>
              <a:t>good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fast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8D37B-A6B7-E7DF-2F4A-ED3BD75F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F3D75-8A0D-527D-D5DE-3C6A9609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80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67F4-B404-0EAB-DE15-95F07C13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E3F14-994A-E89A-02AF-75A3D99EB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BAEEF-5994-E95A-82A8-AD3F99ED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F46F6-D71E-2356-2E79-60B45B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14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D3867-1391-B95B-EEAD-593BDF1C6248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133317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CBDF-0209-141C-C273-5CB6CCB7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B4F41-FF9A-3486-B6C6-4718FB8F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868B8-815E-5DAA-5AC8-CA500BFD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15</a:t>
            </a:fld>
            <a:endParaRPr lang="da-D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08B26-1CE3-8B76-4B1E-EA92E526997A}"/>
              </a:ext>
            </a:extLst>
          </p:cNvPr>
          <p:cNvSpPr txBox="1"/>
          <p:nvPr/>
        </p:nvSpPr>
        <p:spPr>
          <a:xfrm>
            <a:off x="7245572" y="1485900"/>
            <a:ext cx="293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1" dirty="0"/>
              <a:t>Unfavourable reactions</a:t>
            </a:r>
            <a:r>
              <a:rPr lang="da-DK" dirty="0"/>
              <a:t>:</a:t>
            </a:r>
          </a:p>
        </p:txBody>
      </p:sp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41B3A755-77A8-6599-19CA-26D3678A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1981695"/>
            <a:ext cx="3835400" cy="88900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50A0A5C6-7B90-D7F5-A2FD-D43C4346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3136323"/>
            <a:ext cx="4051300" cy="13335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B5CF40F8-E56D-FB11-0AB1-223DB19D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1" y="4735451"/>
            <a:ext cx="4419600" cy="125730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E4F3AB7-BA0E-1333-C06B-C0D2FB331104}"/>
              </a:ext>
            </a:extLst>
          </p:cNvPr>
          <p:cNvSpPr/>
          <p:nvPr/>
        </p:nvSpPr>
        <p:spPr>
          <a:xfrm>
            <a:off x="588963" y="1346735"/>
            <a:ext cx="4173537" cy="4685765"/>
          </a:xfrm>
          <a:prstGeom prst="roundRect">
            <a:avLst>
              <a:gd name="adj" fmla="val 2832"/>
            </a:avLst>
          </a:prstGeom>
          <a:solidFill>
            <a:srgbClr val="B9DD5F">
              <a:alpha val="26667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FD739140-F019-98DA-C0B8-20EDE261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42" y="1999219"/>
            <a:ext cx="4470400" cy="1295400"/>
          </a:xfrm>
          <a:prstGeom prst="rect">
            <a:avLst/>
          </a:prstGeom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309FDCD6-4D8D-E507-9F21-2FF6C7A75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542" y="3429000"/>
            <a:ext cx="4191000" cy="1358900"/>
          </a:xfrm>
          <a:prstGeom prst="rect">
            <a:avLst/>
          </a:prstGeom>
        </p:spPr>
      </p:pic>
      <p:pic>
        <p:nvPicPr>
          <p:cNvPr id="25" name="Picture 24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A57A7D9C-48EE-EE7A-2624-44CB3DF58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242" y="4922281"/>
            <a:ext cx="3911600" cy="78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939B1-4960-6A74-4F61-9598E6552ED6}"/>
              </a:ext>
            </a:extLst>
          </p:cNvPr>
          <p:cNvSpPr txBox="1"/>
          <p:nvPr/>
        </p:nvSpPr>
        <p:spPr>
          <a:xfrm>
            <a:off x="1434045" y="148590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877769-8082-D2B0-39BE-37C9C7B84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792" y="5824536"/>
            <a:ext cx="4000500" cy="8255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DB1C50D-5B89-B661-1410-E72936FA23C4}"/>
              </a:ext>
            </a:extLst>
          </p:cNvPr>
          <p:cNvSpPr/>
          <p:nvPr/>
        </p:nvSpPr>
        <p:spPr>
          <a:xfrm>
            <a:off x="6597792" y="1346735"/>
            <a:ext cx="4173537" cy="5303301"/>
          </a:xfrm>
          <a:prstGeom prst="roundRect">
            <a:avLst>
              <a:gd name="adj" fmla="val 2832"/>
            </a:avLst>
          </a:prstGeom>
          <a:solidFill>
            <a:schemeClr val="accent1">
              <a:lumMod val="40000"/>
              <a:lumOff val="60000"/>
              <a:alpha val="26667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825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16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5497-107C-3FB3-F5BF-47C86738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7" y="1399572"/>
            <a:ext cx="3835400" cy="88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83718" y="3649103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900530" y="351713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8344" y="358311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255091" y="348454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917DFF-DA13-94E4-8D55-4FAC952D2BF4}"/>
              </a:ext>
            </a:extLst>
          </p:cNvPr>
          <p:cNvSpPr txBox="1"/>
          <p:nvPr/>
        </p:nvSpPr>
        <p:spPr>
          <a:xfrm rot="19933870">
            <a:off x="1798795" y="357924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1244221">
            <a:off x="1379313" y="352419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318795">
            <a:off x="1595937" y="362082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5400000">
            <a:off x="1701202" y="375436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A9BCED-8DDB-68EA-84D9-7442D8A26283}"/>
              </a:ext>
            </a:extLst>
          </p:cNvPr>
          <p:cNvSpPr txBox="1"/>
          <p:nvPr/>
        </p:nvSpPr>
        <p:spPr>
          <a:xfrm>
            <a:off x="1647580" y="4602781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A659E-06C2-BACE-0006-950A1EC60731}"/>
              </a:ext>
            </a:extLst>
          </p:cNvPr>
          <p:cNvSpPr txBox="1"/>
          <p:nvPr/>
        </p:nvSpPr>
        <p:spPr>
          <a:xfrm>
            <a:off x="1864392" y="4470809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91C1FB-35F6-E2FF-F533-B14025E76C28}"/>
              </a:ext>
            </a:extLst>
          </p:cNvPr>
          <p:cNvSpPr txBox="1"/>
          <p:nvPr/>
        </p:nvSpPr>
        <p:spPr>
          <a:xfrm>
            <a:off x="1393925" y="4508511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9FB123-D883-4550-7CE5-C7911B384E16}"/>
              </a:ext>
            </a:extLst>
          </p:cNvPr>
          <p:cNvSpPr txBox="1"/>
          <p:nvPr/>
        </p:nvSpPr>
        <p:spPr>
          <a:xfrm rot="19933870">
            <a:off x="1762657" y="4532925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A649C-2917-2F68-CD36-775B7A319CFA}"/>
              </a:ext>
            </a:extLst>
          </p:cNvPr>
          <p:cNvSpPr txBox="1"/>
          <p:nvPr/>
        </p:nvSpPr>
        <p:spPr>
          <a:xfrm rot="1239220">
            <a:off x="1528756" y="4556181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4455420"/>
                <a:ext cx="1318246" cy="276999"/>
              </a:xfrm>
              <a:prstGeom prst="rect">
                <a:avLst/>
              </a:prstGeom>
              <a:blipFill>
                <a:blip r:embed="rId4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95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4886-0BDC-AEC7-9AD9-0F9E56AB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Reaction pathways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8938-E4AB-89F9-95E0-A21D206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DDAAE-1403-B570-A3CC-A6E49CCE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17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8007E-B5CF-A909-6BD2-3105ADB3A9CC}"/>
              </a:ext>
            </a:extLst>
          </p:cNvPr>
          <p:cNvSpPr txBox="1"/>
          <p:nvPr/>
        </p:nvSpPr>
        <p:spPr>
          <a:xfrm>
            <a:off x="504825" y="1301234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/>
              <a:t>Favourable reactions</a:t>
            </a:r>
            <a:r>
              <a:rPr lang="da-DK" dirty="0"/>
              <a:t>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43095-FFC6-EA14-7A27-DAF21A224141}"/>
              </a:ext>
            </a:extLst>
          </p:cNvPr>
          <p:cNvCxnSpPr>
            <a:cxnSpLocks/>
          </p:cNvCxnSpPr>
          <p:nvPr/>
        </p:nvCxnSpPr>
        <p:spPr>
          <a:xfrm>
            <a:off x="826639" y="2960016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1A616D-DB25-0DBA-E5F6-541CD7F6E041}"/>
              </a:ext>
            </a:extLst>
          </p:cNvPr>
          <p:cNvCxnSpPr>
            <a:cxnSpLocks/>
          </p:cNvCxnSpPr>
          <p:nvPr/>
        </p:nvCxnSpPr>
        <p:spPr>
          <a:xfrm flipV="1">
            <a:off x="1065841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EEB830-C118-DBFA-AEED-457AA88D8A8F}"/>
              </a:ext>
            </a:extLst>
          </p:cNvPr>
          <p:cNvCxnSpPr>
            <a:cxnSpLocks/>
          </p:cNvCxnSpPr>
          <p:nvPr/>
        </p:nvCxnSpPr>
        <p:spPr>
          <a:xfrm flipV="1">
            <a:off x="1510862" y="296001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5F463-19B8-08E0-A1BB-CDFF47B0F786}"/>
              </a:ext>
            </a:extLst>
          </p:cNvPr>
          <p:cNvCxnSpPr>
            <a:cxnSpLocks/>
          </p:cNvCxnSpPr>
          <p:nvPr/>
        </p:nvCxnSpPr>
        <p:spPr>
          <a:xfrm flipV="1">
            <a:off x="1951568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1490F5-1B7E-C0FC-C7A6-421810C6256D}"/>
              </a:ext>
            </a:extLst>
          </p:cNvPr>
          <p:cNvCxnSpPr>
            <a:cxnSpLocks/>
          </p:cNvCxnSpPr>
          <p:nvPr/>
        </p:nvCxnSpPr>
        <p:spPr>
          <a:xfrm flipV="1">
            <a:off x="2397772" y="2960016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BD02F5-A044-71B3-C142-EAA55C96B65B}"/>
              </a:ext>
            </a:extLst>
          </p:cNvPr>
          <p:cNvCxnSpPr>
            <a:cxnSpLocks/>
          </p:cNvCxnSpPr>
          <p:nvPr/>
        </p:nvCxnSpPr>
        <p:spPr>
          <a:xfrm>
            <a:off x="826639" y="398518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C4B4B-6A12-8B88-2F51-B2E7F4FFF5BE}"/>
              </a:ext>
            </a:extLst>
          </p:cNvPr>
          <p:cNvCxnSpPr>
            <a:cxnSpLocks/>
          </p:cNvCxnSpPr>
          <p:nvPr/>
        </p:nvCxnSpPr>
        <p:spPr>
          <a:xfrm flipV="1">
            <a:off x="1065841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7FBF22-DED0-917F-C254-5C2EF076E125}"/>
              </a:ext>
            </a:extLst>
          </p:cNvPr>
          <p:cNvCxnSpPr>
            <a:cxnSpLocks/>
          </p:cNvCxnSpPr>
          <p:nvPr/>
        </p:nvCxnSpPr>
        <p:spPr>
          <a:xfrm flipV="1">
            <a:off x="1510862" y="398518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046FAC-654A-8A52-B0F4-73708EC8BE9E}"/>
              </a:ext>
            </a:extLst>
          </p:cNvPr>
          <p:cNvCxnSpPr>
            <a:cxnSpLocks/>
          </p:cNvCxnSpPr>
          <p:nvPr/>
        </p:nvCxnSpPr>
        <p:spPr>
          <a:xfrm flipV="1">
            <a:off x="1951568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C37275-A269-1305-EE1F-2D1E1075562C}"/>
              </a:ext>
            </a:extLst>
          </p:cNvPr>
          <p:cNvCxnSpPr>
            <a:cxnSpLocks/>
          </p:cNvCxnSpPr>
          <p:nvPr/>
        </p:nvCxnSpPr>
        <p:spPr>
          <a:xfrm flipV="1">
            <a:off x="2397772" y="398518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D7CDE8-2ED0-938A-B649-C3E9EEE69CC8}"/>
              </a:ext>
            </a:extLst>
          </p:cNvPr>
          <p:cNvCxnSpPr>
            <a:cxnSpLocks/>
          </p:cNvCxnSpPr>
          <p:nvPr/>
        </p:nvCxnSpPr>
        <p:spPr>
          <a:xfrm>
            <a:off x="826639" y="500013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352C6-9826-5A1C-1AA1-ECFA7822FE8C}"/>
              </a:ext>
            </a:extLst>
          </p:cNvPr>
          <p:cNvCxnSpPr>
            <a:cxnSpLocks/>
          </p:cNvCxnSpPr>
          <p:nvPr/>
        </p:nvCxnSpPr>
        <p:spPr>
          <a:xfrm flipV="1">
            <a:off x="1065841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9313D-5521-6E52-7B5A-13E2AF096916}"/>
              </a:ext>
            </a:extLst>
          </p:cNvPr>
          <p:cNvCxnSpPr>
            <a:cxnSpLocks/>
          </p:cNvCxnSpPr>
          <p:nvPr/>
        </p:nvCxnSpPr>
        <p:spPr>
          <a:xfrm flipV="1">
            <a:off x="1510862" y="500012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29B59-1ABC-D3C4-F5F6-B2BFD416CF2E}"/>
              </a:ext>
            </a:extLst>
          </p:cNvPr>
          <p:cNvCxnSpPr>
            <a:cxnSpLocks/>
          </p:cNvCxnSpPr>
          <p:nvPr/>
        </p:nvCxnSpPr>
        <p:spPr>
          <a:xfrm flipV="1">
            <a:off x="1951568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C0D853-4F0D-C7AF-8DBA-E292E9777E1C}"/>
              </a:ext>
            </a:extLst>
          </p:cNvPr>
          <p:cNvCxnSpPr>
            <a:cxnSpLocks/>
          </p:cNvCxnSpPr>
          <p:nvPr/>
        </p:nvCxnSpPr>
        <p:spPr>
          <a:xfrm flipV="1">
            <a:off x="2397772" y="500013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EC50A7-991D-5A6B-CDDE-D0212AB9A5D3}"/>
              </a:ext>
            </a:extLst>
          </p:cNvPr>
          <p:cNvSpPr txBox="1"/>
          <p:nvPr/>
        </p:nvSpPr>
        <p:spPr>
          <a:xfrm>
            <a:off x="1737996" y="2420544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84054-1FDF-CD1F-E3F5-4D8337F6456C}"/>
              </a:ext>
            </a:extLst>
          </p:cNvPr>
          <p:cNvSpPr txBox="1"/>
          <p:nvPr/>
        </p:nvSpPr>
        <p:spPr>
          <a:xfrm>
            <a:off x="1954808" y="2288572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53566-E9E8-F404-4484-2266D0E6AA35}"/>
              </a:ext>
            </a:extLst>
          </p:cNvPr>
          <p:cNvSpPr txBox="1"/>
          <p:nvPr/>
        </p:nvSpPr>
        <p:spPr>
          <a:xfrm>
            <a:off x="1902582" y="2601787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03B5B-F281-3C92-1931-850108644F2B}"/>
              </a:ext>
            </a:extLst>
          </p:cNvPr>
          <p:cNvSpPr txBox="1"/>
          <p:nvPr/>
        </p:nvSpPr>
        <p:spPr>
          <a:xfrm>
            <a:off x="1484341" y="242054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4C518-481E-7B4D-7880-7D2EAD461A49}"/>
              </a:ext>
            </a:extLst>
          </p:cNvPr>
          <p:cNvSpPr txBox="1"/>
          <p:nvPr/>
        </p:nvSpPr>
        <p:spPr>
          <a:xfrm>
            <a:off x="1281088" y="232197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BC1EAC-AE01-1EA0-D44F-00F81B9E4CF2}"/>
              </a:ext>
            </a:extLst>
          </p:cNvPr>
          <p:cNvSpPr txBox="1"/>
          <p:nvPr/>
        </p:nvSpPr>
        <p:spPr>
          <a:xfrm rot="19933870">
            <a:off x="1853073" y="2350688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81489-8CED-A215-3B33-6F8A9BFA2A4A}"/>
              </a:ext>
            </a:extLst>
          </p:cNvPr>
          <p:cNvSpPr txBox="1"/>
          <p:nvPr/>
        </p:nvSpPr>
        <p:spPr>
          <a:xfrm rot="1244221">
            <a:off x="1405310" y="236162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2F63F-97F3-F920-F6A0-6C939D2AA7E1}"/>
              </a:ext>
            </a:extLst>
          </p:cNvPr>
          <p:cNvSpPr txBox="1"/>
          <p:nvPr/>
        </p:nvSpPr>
        <p:spPr>
          <a:xfrm>
            <a:off x="1631361" y="242054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2CD2-C148-E168-35A6-6F81B940D163}"/>
              </a:ext>
            </a:extLst>
          </p:cNvPr>
          <p:cNvSpPr txBox="1"/>
          <p:nvPr/>
        </p:nvSpPr>
        <p:spPr>
          <a:xfrm rot="2748234">
            <a:off x="1838758" y="2507724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B68B3-2B18-1B6B-C7BD-A07BD8F007D5}"/>
              </a:ext>
            </a:extLst>
          </p:cNvPr>
          <p:cNvSpPr txBox="1"/>
          <p:nvPr/>
        </p:nvSpPr>
        <p:spPr>
          <a:xfrm>
            <a:off x="1666187" y="353616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CEDA6-5D54-8735-6220-425DADA250B1}"/>
              </a:ext>
            </a:extLst>
          </p:cNvPr>
          <p:cNvSpPr txBox="1"/>
          <p:nvPr/>
        </p:nvSpPr>
        <p:spPr>
          <a:xfrm>
            <a:off x="1854483" y="3661018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E18D2A-9FD3-BF96-5D19-9867A2569671}"/>
              </a:ext>
            </a:extLst>
          </p:cNvPr>
          <p:cNvSpPr txBox="1"/>
          <p:nvPr/>
        </p:nvSpPr>
        <p:spPr>
          <a:xfrm>
            <a:off x="1457217" y="3668566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EC8F1E-4745-431D-2D85-B95062BB480F}"/>
              </a:ext>
            </a:extLst>
          </p:cNvPr>
          <p:cNvSpPr txBox="1"/>
          <p:nvPr/>
        </p:nvSpPr>
        <p:spPr>
          <a:xfrm>
            <a:off x="1660443" y="3324283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59926F-1C41-173A-3473-0369685265E8}"/>
              </a:ext>
            </a:extLst>
          </p:cNvPr>
          <p:cNvSpPr txBox="1"/>
          <p:nvPr/>
        </p:nvSpPr>
        <p:spPr>
          <a:xfrm rot="5400000">
            <a:off x="1679907" y="3402320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B5BA3E-AB02-4B54-6716-3A035161378C}"/>
              </a:ext>
            </a:extLst>
          </p:cNvPr>
          <p:cNvSpPr txBox="1"/>
          <p:nvPr/>
        </p:nvSpPr>
        <p:spPr>
          <a:xfrm rot="19516820">
            <a:off x="1583374" y="3591941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49A8D-41B2-255F-D77D-CDC9F5DB9BEE}"/>
              </a:ext>
            </a:extLst>
          </p:cNvPr>
          <p:cNvSpPr txBox="1"/>
          <p:nvPr/>
        </p:nvSpPr>
        <p:spPr>
          <a:xfrm rot="2128010">
            <a:off x="1784514" y="3585952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/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B9A618-5C4D-E5BE-65E3-EB19B380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32" y="3390387"/>
                <a:ext cx="1318246" cy="276999"/>
              </a:xfrm>
              <a:prstGeom prst="rect">
                <a:avLst/>
              </a:prstGeom>
              <a:blipFill>
                <a:blip r:embed="rId2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/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A331D59-BCFC-1ED8-0085-67F908A65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7" y="5418266"/>
                <a:ext cx="1318246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E64F225-F51A-1D12-3641-454AACE075A8}"/>
              </a:ext>
            </a:extLst>
          </p:cNvPr>
          <p:cNvSpPr/>
          <p:nvPr/>
        </p:nvSpPr>
        <p:spPr>
          <a:xfrm rot="19187964">
            <a:off x="1668795" y="3751584"/>
            <a:ext cx="266569" cy="258396"/>
          </a:xfrm>
          <a:prstGeom prst="arc">
            <a:avLst>
              <a:gd name="adj1" fmla="val 16058311"/>
              <a:gd name="adj2" fmla="val 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3A8396-F09D-C16A-F2A5-66093BC5B548}"/>
              </a:ext>
            </a:extLst>
          </p:cNvPr>
          <p:cNvSpPr txBox="1"/>
          <p:nvPr/>
        </p:nvSpPr>
        <p:spPr>
          <a:xfrm rot="5400000">
            <a:off x="1877643" y="3761603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D9BCF-CD24-4982-EBC3-D8F31451943E}"/>
              </a:ext>
            </a:extLst>
          </p:cNvPr>
          <p:cNvSpPr txBox="1"/>
          <p:nvPr/>
        </p:nvSpPr>
        <p:spPr>
          <a:xfrm rot="5400000">
            <a:off x="1483949" y="377254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814BF4-184C-7BB9-F77E-C386C3213A81}"/>
              </a:ext>
            </a:extLst>
          </p:cNvPr>
          <p:cNvCxnSpPr>
            <a:cxnSpLocks/>
          </p:cNvCxnSpPr>
          <p:nvPr/>
        </p:nvCxnSpPr>
        <p:spPr>
          <a:xfrm>
            <a:off x="826639" y="6020571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3B1D62-18B6-C2D9-C5F3-B0AD5230E7A2}"/>
              </a:ext>
            </a:extLst>
          </p:cNvPr>
          <p:cNvCxnSpPr>
            <a:cxnSpLocks/>
          </p:cNvCxnSpPr>
          <p:nvPr/>
        </p:nvCxnSpPr>
        <p:spPr>
          <a:xfrm flipV="1">
            <a:off x="1065841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E4F455-7DE0-5FC5-556B-0B855458C23B}"/>
              </a:ext>
            </a:extLst>
          </p:cNvPr>
          <p:cNvCxnSpPr>
            <a:cxnSpLocks/>
          </p:cNvCxnSpPr>
          <p:nvPr/>
        </p:nvCxnSpPr>
        <p:spPr>
          <a:xfrm flipV="1">
            <a:off x="1510862" y="60205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34B6A-093D-90D9-21D3-B5F2EF695012}"/>
              </a:ext>
            </a:extLst>
          </p:cNvPr>
          <p:cNvCxnSpPr>
            <a:cxnSpLocks/>
          </p:cNvCxnSpPr>
          <p:nvPr/>
        </p:nvCxnSpPr>
        <p:spPr>
          <a:xfrm flipV="1">
            <a:off x="1951568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90CEA9-5323-9B51-2F71-6EB8796B6F24}"/>
              </a:ext>
            </a:extLst>
          </p:cNvPr>
          <p:cNvCxnSpPr>
            <a:cxnSpLocks/>
          </p:cNvCxnSpPr>
          <p:nvPr/>
        </p:nvCxnSpPr>
        <p:spPr>
          <a:xfrm flipV="1">
            <a:off x="2397772" y="602057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7AEADE-D7D5-2B51-96F3-77086D710234}"/>
              </a:ext>
            </a:extLst>
          </p:cNvPr>
          <p:cNvSpPr txBox="1"/>
          <p:nvPr/>
        </p:nvSpPr>
        <p:spPr>
          <a:xfrm>
            <a:off x="1562648" y="5481376"/>
            <a:ext cx="27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DF931-9267-78C2-F8AE-6CA652FADE06}"/>
              </a:ext>
            </a:extLst>
          </p:cNvPr>
          <p:cNvSpPr txBox="1"/>
          <p:nvPr/>
        </p:nvSpPr>
        <p:spPr>
          <a:xfrm>
            <a:off x="1683555" y="572656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EF1D-BEF0-FD46-782B-579E5B6E571F}"/>
              </a:ext>
            </a:extLst>
          </p:cNvPr>
          <p:cNvSpPr txBox="1"/>
          <p:nvPr/>
        </p:nvSpPr>
        <p:spPr>
          <a:xfrm>
            <a:off x="1468785" y="5246250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08E94D-5A15-2117-0205-623A73CAFB37}"/>
              </a:ext>
            </a:extLst>
          </p:cNvPr>
          <p:cNvSpPr txBox="1"/>
          <p:nvPr/>
        </p:nvSpPr>
        <p:spPr>
          <a:xfrm rot="3684801">
            <a:off x="1622022" y="5602937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89458C-813B-7AB0-DDE1-6E8EC1B70381}"/>
              </a:ext>
            </a:extLst>
          </p:cNvPr>
          <p:cNvSpPr txBox="1"/>
          <p:nvPr/>
        </p:nvSpPr>
        <p:spPr>
          <a:xfrm rot="4375372">
            <a:off x="1509757" y="5359786"/>
            <a:ext cx="280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68" name="Picture 67" descr="A picture containing circle&#10;&#10;Description automatically generated">
            <a:extLst>
              <a:ext uri="{FF2B5EF4-FFF2-40B4-BE49-F238E27FC236}">
                <a16:creationId xmlns:a16="http://schemas.microsoft.com/office/drawing/2014/main" id="{96C0D817-CF50-33E5-83A2-213663DE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37730" y="4339991"/>
            <a:ext cx="557098" cy="494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230563A-FD23-DED6-9215-4F0697875188}"/>
              </a:ext>
            </a:extLst>
          </p:cNvPr>
          <p:cNvSpPr txBox="1"/>
          <p:nvPr/>
        </p:nvSpPr>
        <p:spPr>
          <a:xfrm rot="5400000">
            <a:off x="1635914" y="4772348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5239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38E6-C44A-82A2-66B2-012E5288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5652-C2BC-ECD4-F2CC-E5B185B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18</a:t>
            </a:fld>
            <a:endParaRPr lang="da-DK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50DE9-7306-8FD7-51B5-B4B48C752AE2}"/>
              </a:ext>
            </a:extLst>
          </p:cNvPr>
          <p:cNvCxnSpPr>
            <a:cxnSpLocks/>
          </p:cNvCxnSpPr>
          <p:nvPr/>
        </p:nvCxnSpPr>
        <p:spPr>
          <a:xfrm>
            <a:off x="9433311" y="2978870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98B6CF-5A15-C081-F0F3-4703D8ABEA3A}"/>
              </a:ext>
            </a:extLst>
          </p:cNvPr>
          <p:cNvCxnSpPr>
            <a:cxnSpLocks/>
          </p:cNvCxnSpPr>
          <p:nvPr/>
        </p:nvCxnSpPr>
        <p:spPr>
          <a:xfrm flipV="1">
            <a:off x="9672513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3A1A67-BB03-8FC9-D4AD-6A94D6C61943}"/>
              </a:ext>
            </a:extLst>
          </p:cNvPr>
          <p:cNvCxnSpPr>
            <a:cxnSpLocks/>
          </p:cNvCxnSpPr>
          <p:nvPr/>
        </p:nvCxnSpPr>
        <p:spPr>
          <a:xfrm flipV="1">
            <a:off x="10117534" y="2978869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D23E5-4C9C-E61E-0DF3-A8F41DCEC1FE}"/>
              </a:ext>
            </a:extLst>
          </p:cNvPr>
          <p:cNvCxnSpPr>
            <a:cxnSpLocks/>
          </p:cNvCxnSpPr>
          <p:nvPr/>
        </p:nvCxnSpPr>
        <p:spPr>
          <a:xfrm flipV="1">
            <a:off x="10558240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BC3B60-FEC1-D0AA-8986-F22D8056A564}"/>
              </a:ext>
            </a:extLst>
          </p:cNvPr>
          <p:cNvCxnSpPr>
            <a:cxnSpLocks/>
          </p:cNvCxnSpPr>
          <p:nvPr/>
        </p:nvCxnSpPr>
        <p:spPr>
          <a:xfrm flipV="1">
            <a:off x="11004444" y="2978870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781677-E9F9-F2A7-6AD1-38C77AD35278}"/>
              </a:ext>
            </a:extLst>
          </p:cNvPr>
          <p:cNvCxnSpPr>
            <a:cxnSpLocks/>
          </p:cNvCxnSpPr>
          <p:nvPr/>
        </p:nvCxnSpPr>
        <p:spPr>
          <a:xfrm>
            <a:off x="9433311" y="4004035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9062CE-B772-5206-A3B3-22BD65E0C477}"/>
              </a:ext>
            </a:extLst>
          </p:cNvPr>
          <p:cNvCxnSpPr>
            <a:cxnSpLocks/>
          </p:cNvCxnSpPr>
          <p:nvPr/>
        </p:nvCxnSpPr>
        <p:spPr>
          <a:xfrm flipV="1">
            <a:off x="9672513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6E214-BF17-C5E3-D9B9-AFDF221A46A2}"/>
              </a:ext>
            </a:extLst>
          </p:cNvPr>
          <p:cNvCxnSpPr>
            <a:cxnSpLocks/>
          </p:cNvCxnSpPr>
          <p:nvPr/>
        </p:nvCxnSpPr>
        <p:spPr>
          <a:xfrm flipV="1">
            <a:off x="10117534" y="400403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148ABF-8539-75D1-DEAB-0AABD1491859}"/>
              </a:ext>
            </a:extLst>
          </p:cNvPr>
          <p:cNvCxnSpPr>
            <a:cxnSpLocks/>
          </p:cNvCxnSpPr>
          <p:nvPr/>
        </p:nvCxnSpPr>
        <p:spPr>
          <a:xfrm flipV="1">
            <a:off x="10558240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83708E-EA75-97A0-7414-693BF586C494}"/>
              </a:ext>
            </a:extLst>
          </p:cNvPr>
          <p:cNvCxnSpPr>
            <a:cxnSpLocks/>
          </p:cNvCxnSpPr>
          <p:nvPr/>
        </p:nvCxnSpPr>
        <p:spPr>
          <a:xfrm flipV="1">
            <a:off x="11004444" y="4004035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48D45-50B0-3204-AACE-C5A7B3CF18D9}"/>
              </a:ext>
            </a:extLst>
          </p:cNvPr>
          <p:cNvCxnSpPr>
            <a:cxnSpLocks/>
          </p:cNvCxnSpPr>
          <p:nvPr/>
        </p:nvCxnSpPr>
        <p:spPr>
          <a:xfrm>
            <a:off x="9433311" y="5018984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6D720-B385-18DB-0FF3-D1B62282D352}"/>
              </a:ext>
            </a:extLst>
          </p:cNvPr>
          <p:cNvCxnSpPr>
            <a:cxnSpLocks/>
          </p:cNvCxnSpPr>
          <p:nvPr/>
        </p:nvCxnSpPr>
        <p:spPr>
          <a:xfrm flipV="1">
            <a:off x="9672513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0A79B8-217B-41CE-83E2-EA419BDF9F01}"/>
              </a:ext>
            </a:extLst>
          </p:cNvPr>
          <p:cNvCxnSpPr>
            <a:cxnSpLocks/>
          </p:cNvCxnSpPr>
          <p:nvPr/>
        </p:nvCxnSpPr>
        <p:spPr>
          <a:xfrm flipV="1">
            <a:off x="10117534" y="5018983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0B92D3-2D85-AE47-B275-F9A0B9A3B32E}"/>
              </a:ext>
            </a:extLst>
          </p:cNvPr>
          <p:cNvCxnSpPr>
            <a:cxnSpLocks/>
          </p:cNvCxnSpPr>
          <p:nvPr/>
        </p:nvCxnSpPr>
        <p:spPr>
          <a:xfrm flipV="1">
            <a:off x="10558240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0D5253-41F9-CC5F-E8C3-0941D014C3F0}"/>
              </a:ext>
            </a:extLst>
          </p:cNvPr>
          <p:cNvCxnSpPr>
            <a:cxnSpLocks/>
          </p:cNvCxnSpPr>
          <p:nvPr/>
        </p:nvCxnSpPr>
        <p:spPr>
          <a:xfrm flipV="1">
            <a:off x="11004444" y="5018984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335149-EA50-681D-0748-744A68103AA9}"/>
              </a:ext>
            </a:extLst>
          </p:cNvPr>
          <p:cNvCxnSpPr>
            <a:cxnSpLocks/>
          </p:cNvCxnSpPr>
          <p:nvPr/>
        </p:nvCxnSpPr>
        <p:spPr>
          <a:xfrm>
            <a:off x="9433311" y="6033932"/>
            <a:ext cx="197962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DED966-3EDA-B034-F876-66EAB332D21E}"/>
              </a:ext>
            </a:extLst>
          </p:cNvPr>
          <p:cNvCxnSpPr>
            <a:cxnSpLocks/>
          </p:cNvCxnSpPr>
          <p:nvPr/>
        </p:nvCxnSpPr>
        <p:spPr>
          <a:xfrm flipV="1">
            <a:off x="9672513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35014D-0D83-A330-58BA-A34E747D145D}"/>
              </a:ext>
            </a:extLst>
          </p:cNvPr>
          <p:cNvCxnSpPr>
            <a:cxnSpLocks/>
          </p:cNvCxnSpPr>
          <p:nvPr/>
        </p:nvCxnSpPr>
        <p:spPr>
          <a:xfrm flipV="1">
            <a:off x="10117534" y="6033931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68D9FD-EF56-BE26-A8AD-535B95731494}"/>
              </a:ext>
            </a:extLst>
          </p:cNvPr>
          <p:cNvCxnSpPr>
            <a:cxnSpLocks/>
          </p:cNvCxnSpPr>
          <p:nvPr/>
        </p:nvCxnSpPr>
        <p:spPr>
          <a:xfrm flipV="1">
            <a:off x="10558240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8460BE-854F-55C9-939C-4C83B1B85146}"/>
              </a:ext>
            </a:extLst>
          </p:cNvPr>
          <p:cNvCxnSpPr>
            <a:cxnSpLocks/>
          </p:cNvCxnSpPr>
          <p:nvPr/>
        </p:nvCxnSpPr>
        <p:spPr>
          <a:xfrm flipV="1">
            <a:off x="11004444" y="6033932"/>
            <a:ext cx="215247" cy="16182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22613C-E21D-4A9A-FB83-E1FBF8EBDF57}"/>
              </a:ext>
            </a:extLst>
          </p:cNvPr>
          <p:cNvSpPr txBox="1"/>
          <p:nvPr/>
        </p:nvSpPr>
        <p:spPr>
          <a:xfrm>
            <a:off x="9510245" y="1050040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27B91-AAC0-3EB4-BE90-1B84EA79E77A}"/>
              </a:ext>
            </a:extLst>
          </p:cNvPr>
          <p:cNvSpPr txBox="1"/>
          <p:nvPr/>
        </p:nvSpPr>
        <p:spPr>
          <a:xfrm>
            <a:off x="9727057" y="918068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9E746-8AD1-6301-0846-240E9AB819B1}"/>
              </a:ext>
            </a:extLst>
          </p:cNvPr>
          <p:cNvSpPr txBox="1"/>
          <p:nvPr/>
        </p:nvSpPr>
        <p:spPr>
          <a:xfrm>
            <a:off x="9674831" y="1231283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C04FA-BA88-4AC8-B3E1-E4743C474651}"/>
              </a:ext>
            </a:extLst>
          </p:cNvPr>
          <p:cNvSpPr txBox="1"/>
          <p:nvPr/>
        </p:nvSpPr>
        <p:spPr>
          <a:xfrm>
            <a:off x="9256590" y="105004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B7CEA-EF35-12C6-5242-E94853E91756}"/>
              </a:ext>
            </a:extLst>
          </p:cNvPr>
          <p:cNvSpPr txBox="1"/>
          <p:nvPr/>
        </p:nvSpPr>
        <p:spPr>
          <a:xfrm>
            <a:off x="9053337" y="95146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FD214C-EB31-7614-0EDD-539F4315E2D1}"/>
              </a:ext>
            </a:extLst>
          </p:cNvPr>
          <p:cNvSpPr txBox="1"/>
          <p:nvPr/>
        </p:nvSpPr>
        <p:spPr>
          <a:xfrm rot="19933870">
            <a:off x="9625322" y="98018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3C06E-392B-029D-42D0-34E5ABF4A8BA}"/>
              </a:ext>
            </a:extLst>
          </p:cNvPr>
          <p:cNvSpPr txBox="1"/>
          <p:nvPr/>
        </p:nvSpPr>
        <p:spPr>
          <a:xfrm rot="1244221">
            <a:off x="9177559" y="99112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928E4-8612-9555-9EBE-EF68FBEBFF65}"/>
              </a:ext>
            </a:extLst>
          </p:cNvPr>
          <p:cNvSpPr txBox="1"/>
          <p:nvPr/>
        </p:nvSpPr>
        <p:spPr>
          <a:xfrm>
            <a:off x="9403610" y="105004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8050D5-502F-15DD-B85A-3337EF6ACD39}"/>
              </a:ext>
            </a:extLst>
          </p:cNvPr>
          <p:cNvSpPr txBox="1"/>
          <p:nvPr/>
        </p:nvSpPr>
        <p:spPr>
          <a:xfrm rot="2748234">
            <a:off x="9611007" y="113722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3DBDEC-4B82-CEA1-91D2-25050035718D}"/>
              </a:ext>
            </a:extLst>
          </p:cNvPr>
          <p:cNvSpPr txBox="1"/>
          <p:nvPr/>
        </p:nvSpPr>
        <p:spPr>
          <a:xfrm>
            <a:off x="10786378" y="107168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335D5D-C9B6-12C2-700B-CE36EDED039B}"/>
              </a:ext>
            </a:extLst>
          </p:cNvPr>
          <p:cNvSpPr txBox="1"/>
          <p:nvPr/>
        </p:nvSpPr>
        <p:spPr>
          <a:xfrm>
            <a:off x="11003190" y="93971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0CD1B6-424D-7D0A-415E-83A713358720}"/>
              </a:ext>
            </a:extLst>
          </p:cNvPr>
          <p:cNvSpPr txBox="1"/>
          <p:nvPr/>
        </p:nvSpPr>
        <p:spPr>
          <a:xfrm>
            <a:off x="10950964" y="125292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61D640-2B69-7100-E743-693C6ADCF0B2}"/>
              </a:ext>
            </a:extLst>
          </p:cNvPr>
          <p:cNvSpPr txBox="1"/>
          <p:nvPr/>
        </p:nvSpPr>
        <p:spPr>
          <a:xfrm>
            <a:off x="10532723" y="107168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DDB0E3-5671-1A60-2CC0-C8AE02360CA4}"/>
              </a:ext>
            </a:extLst>
          </p:cNvPr>
          <p:cNvSpPr txBox="1"/>
          <p:nvPr/>
        </p:nvSpPr>
        <p:spPr>
          <a:xfrm>
            <a:off x="10329470" y="97311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3405FD-0713-7D44-1C6D-68ED9AC85C30}"/>
              </a:ext>
            </a:extLst>
          </p:cNvPr>
          <p:cNvSpPr txBox="1"/>
          <p:nvPr/>
        </p:nvSpPr>
        <p:spPr>
          <a:xfrm rot="19933870">
            <a:off x="10901455" y="100182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1469D6-92DE-685F-63FA-E361CA9986D5}"/>
              </a:ext>
            </a:extLst>
          </p:cNvPr>
          <p:cNvSpPr txBox="1"/>
          <p:nvPr/>
        </p:nvSpPr>
        <p:spPr>
          <a:xfrm rot="1244221">
            <a:off x="10453692" y="1012765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60E3FD-F49F-6035-4C83-5EFB92E88D9B}"/>
              </a:ext>
            </a:extLst>
          </p:cNvPr>
          <p:cNvSpPr txBox="1"/>
          <p:nvPr/>
        </p:nvSpPr>
        <p:spPr>
          <a:xfrm>
            <a:off x="10679743" y="107168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649BB-2190-0B3F-165A-DD798570C495}"/>
              </a:ext>
            </a:extLst>
          </p:cNvPr>
          <p:cNvSpPr txBox="1"/>
          <p:nvPr/>
        </p:nvSpPr>
        <p:spPr>
          <a:xfrm rot="2748234">
            <a:off x="10887140" y="1158863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5C11A6-812C-57CD-6DAA-D0521121B8BC}"/>
              </a:ext>
            </a:extLst>
          </p:cNvPr>
          <p:cNvSpPr txBox="1"/>
          <p:nvPr/>
        </p:nvSpPr>
        <p:spPr>
          <a:xfrm>
            <a:off x="9311616" y="1996804"/>
            <a:ext cx="29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7E7CAB-1274-4FD6-956E-08CEA67050E3}"/>
              </a:ext>
            </a:extLst>
          </p:cNvPr>
          <p:cNvSpPr txBox="1"/>
          <p:nvPr/>
        </p:nvSpPr>
        <p:spPr>
          <a:xfrm>
            <a:off x="9108363" y="1898231"/>
            <a:ext cx="284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3C1526-5A90-0AAF-A287-51BFD1501394}"/>
              </a:ext>
            </a:extLst>
          </p:cNvPr>
          <p:cNvSpPr txBox="1"/>
          <p:nvPr/>
        </p:nvSpPr>
        <p:spPr>
          <a:xfrm rot="1244221">
            <a:off x="9232585" y="1937886"/>
            <a:ext cx="24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B731D6-6A9E-5D77-24E3-FD095B8D668C}"/>
              </a:ext>
            </a:extLst>
          </p:cNvPr>
          <p:cNvSpPr txBox="1"/>
          <p:nvPr/>
        </p:nvSpPr>
        <p:spPr>
          <a:xfrm>
            <a:off x="9881907" y="206056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7F350F-88A7-E02F-3089-09299968F55C}"/>
              </a:ext>
            </a:extLst>
          </p:cNvPr>
          <p:cNvSpPr txBox="1"/>
          <p:nvPr/>
        </p:nvSpPr>
        <p:spPr>
          <a:xfrm>
            <a:off x="10098719" y="192858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E05B95-19A0-A2FB-9F40-EFFFEB7E6183}"/>
              </a:ext>
            </a:extLst>
          </p:cNvPr>
          <p:cNvSpPr txBox="1"/>
          <p:nvPr/>
        </p:nvSpPr>
        <p:spPr>
          <a:xfrm rot="19933870">
            <a:off x="9996984" y="1990705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=</a:t>
            </a:r>
          </a:p>
        </p:txBody>
      </p:sp>
      <p:pic>
        <p:nvPicPr>
          <p:cNvPr id="84" name="Picture 83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990CA8-36A7-13B3-37B1-6377F9AF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250187" y="3716426"/>
            <a:ext cx="1570016" cy="287608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38DA0A96-369A-9664-4986-3EBED7C9A28C}"/>
              </a:ext>
            </a:extLst>
          </p:cNvPr>
          <p:cNvSpPr>
            <a:spLocks noChangeAspect="1"/>
          </p:cNvSpPr>
          <p:nvPr/>
        </p:nvSpPr>
        <p:spPr>
          <a:xfrm>
            <a:off x="1876292" y="314231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C2216C6-8EB7-097C-DB02-4E7C36688B5B}"/>
              </a:ext>
            </a:extLst>
          </p:cNvPr>
          <p:cNvSpPr>
            <a:spLocks noChangeAspect="1"/>
          </p:cNvSpPr>
          <p:nvPr/>
        </p:nvSpPr>
        <p:spPr>
          <a:xfrm>
            <a:off x="7739818" y="1163625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357D1C-58CA-7C1A-F665-17FB569624E7}"/>
              </a:ext>
            </a:extLst>
          </p:cNvPr>
          <p:cNvSpPr>
            <a:spLocks noChangeAspect="1"/>
          </p:cNvSpPr>
          <p:nvPr/>
        </p:nvSpPr>
        <p:spPr>
          <a:xfrm>
            <a:off x="8171413" y="1231283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23672D8-1B23-D55E-F30B-BB82BE8FEB66}"/>
              </a:ext>
            </a:extLst>
          </p:cNvPr>
          <p:cNvSpPr>
            <a:spLocks noChangeAspect="1"/>
          </p:cNvSpPr>
          <p:nvPr/>
        </p:nvSpPr>
        <p:spPr>
          <a:xfrm>
            <a:off x="7768841" y="1630290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3C398B-3BBB-4607-AC9B-B208277E1042}"/>
              </a:ext>
            </a:extLst>
          </p:cNvPr>
          <p:cNvSpPr>
            <a:spLocks noChangeAspect="1"/>
          </p:cNvSpPr>
          <p:nvPr/>
        </p:nvSpPr>
        <p:spPr>
          <a:xfrm>
            <a:off x="8238881" y="167899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C0B2282-F176-8902-5609-B10AAA29340C}"/>
              </a:ext>
            </a:extLst>
          </p:cNvPr>
          <p:cNvSpPr>
            <a:spLocks noChangeAspect="1"/>
          </p:cNvSpPr>
          <p:nvPr/>
        </p:nvSpPr>
        <p:spPr>
          <a:xfrm>
            <a:off x="1683043" y="288869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142F792-E907-D4F4-7C5B-E2B3C074DB17}"/>
              </a:ext>
            </a:extLst>
          </p:cNvPr>
          <p:cNvSpPr>
            <a:spLocks noChangeAspect="1"/>
          </p:cNvSpPr>
          <p:nvPr/>
        </p:nvSpPr>
        <p:spPr>
          <a:xfrm>
            <a:off x="7852814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7557C3F-EEBB-6BAA-1B19-4F677F435A6B}"/>
              </a:ext>
            </a:extLst>
          </p:cNvPr>
          <p:cNvSpPr>
            <a:spLocks noChangeAspect="1"/>
          </p:cNvSpPr>
          <p:nvPr/>
        </p:nvSpPr>
        <p:spPr>
          <a:xfrm>
            <a:off x="8363219" y="261670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7023747-1B0A-92DF-E619-4C4E6DCC5E60}"/>
              </a:ext>
            </a:extLst>
          </p:cNvPr>
          <p:cNvSpPr>
            <a:spLocks noChangeAspect="1"/>
          </p:cNvSpPr>
          <p:nvPr/>
        </p:nvSpPr>
        <p:spPr>
          <a:xfrm>
            <a:off x="7801744" y="215984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92E2EC-E71B-02D0-27D0-061B8548CF0C}"/>
              </a:ext>
            </a:extLst>
          </p:cNvPr>
          <p:cNvSpPr>
            <a:spLocks noChangeAspect="1"/>
          </p:cNvSpPr>
          <p:nvPr/>
        </p:nvSpPr>
        <p:spPr>
          <a:xfrm>
            <a:off x="8299193" y="217667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4FB5AB5-9410-AF1B-4EDA-8ACFD2C9C388}"/>
              </a:ext>
            </a:extLst>
          </p:cNvPr>
          <p:cNvSpPr>
            <a:spLocks noChangeAspect="1"/>
          </p:cNvSpPr>
          <p:nvPr/>
        </p:nvSpPr>
        <p:spPr>
          <a:xfrm>
            <a:off x="2367122" y="286870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44708B9-6353-61D4-25C0-FD66CA56031A}"/>
              </a:ext>
            </a:extLst>
          </p:cNvPr>
          <p:cNvSpPr>
            <a:spLocks noChangeAspect="1"/>
          </p:cNvSpPr>
          <p:nvPr/>
        </p:nvSpPr>
        <p:spPr>
          <a:xfrm>
            <a:off x="7295947" y="1267320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2F629EC-F207-16A9-19E4-98886E104790}"/>
              </a:ext>
            </a:extLst>
          </p:cNvPr>
          <p:cNvSpPr>
            <a:spLocks noChangeAspect="1"/>
          </p:cNvSpPr>
          <p:nvPr/>
        </p:nvSpPr>
        <p:spPr>
          <a:xfrm>
            <a:off x="7324852" y="1613658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949DA03-ACD1-5E9C-34DD-442F158FC30D}"/>
              </a:ext>
            </a:extLst>
          </p:cNvPr>
          <p:cNvSpPr>
            <a:spLocks noChangeAspect="1"/>
          </p:cNvSpPr>
          <p:nvPr/>
        </p:nvSpPr>
        <p:spPr>
          <a:xfrm>
            <a:off x="6890342" y="1268437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7DE697-966F-A8B8-9966-5C6EE8A8B12D}"/>
              </a:ext>
            </a:extLst>
          </p:cNvPr>
          <p:cNvSpPr>
            <a:spLocks noChangeAspect="1"/>
          </p:cNvSpPr>
          <p:nvPr/>
        </p:nvSpPr>
        <p:spPr>
          <a:xfrm>
            <a:off x="6893878" y="1613489"/>
            <a:ext cx="130680" cy="130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D5A8DE0-4F8B-6DB9-F20F-A0F4D278E488}"/>
              </a:ext>
            </a:extLst>
          </p:cNvPr>
          <p:cNvCxnSpPr/>
          <p:nvPr/>
        </p:nvCxnSpPr>
        <p:spPr>
          <a:xfrm>
            <a:off x="2569946" y="3272094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D8E586E-EB10-9C15-7491-A554415EB4DB}"/>
              </a:ext>
            </a:extLst>
          </p:cNvPr>
          <p:cNvCxnSpPr/>
          <p:nvPr/>
        </p:nvCxnSpPr>
        <p:spPr>
          <a:xfrm>
            <a:off x="6924538" y="21666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6FEBD8-CE54-F4B0-2132-363DB2B4AB37}"/>
              </a:ext>
            </a:extLst>
          </p:cNvPr>
          <p:cNvCxnSpPr/>
          <p:nvPr/>
        </p:nvCxnSpPr>
        <p:spPr>
          <a:xfrm>
            <a:off x="7076938" y="23190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188B23-35D4-3E87-D253-9FAB39C7211B}"/>
              </a:ext>
            </a:extLst>
          </p:cNvPr>
          <p:cNvCxnSpPr/>
          <p:nvPr/>
        </p:nvCxnSpPr>
        <p:spPr>
          <a:xfrm>
            <a:off x="7229338" y="24714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70413-E5CB-568D-F482-0F5DCEF850FC}"/>
              </a:ext>
            </a:extLst>
          </p:cNvPr>
          <p:cNvCxnSpPr/>
          <p:nvPr/>
        </p:nvCxnSpPr>
        <p:spPr>
          <a:xfrm>
            <a:off x="7381738" y="2623892"/>
            <a:ext cx="0" cy="18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33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19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FF9DF-3580-F5D8-41C6-64DC1549F8DF}"/>
              </a:ext>
            </a:extLst>
          </p:cNvPr>
          <p:cNvSpPr txBox="1"/>
          <p:nvPr/>
        </p:nvSpPr>
        <p:spPr>
          <a:xfrm>
            <a:off x="9950939" y="19552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0E6DA-F4D1-8423-9FB2-15BFD080D131}"/>
              </a:ext>
            </a:extLst>
          </p:cNvPr>
          <p:cNvSpPr txBox="1"/>
          <p:nvPr/>
        </p:nvSpPr>
        <p:spPr>
          <a:xfrm>
            <a:off x="2047982" y="21975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14" name="Picture 13" descr="A picture containing antenna&#10;&#10;Description automatically generated">
            <a:extLst>
              <a:ext uri="{FF2B5EF4-FFF2-40B4-BE49-F238E27FC236}">
                <a16:creationId xmlns:a16="http://schemas.microsoft.com/office/drawing/2014/main" id="{B625494E-9FA8-A3D3-8A8C-2ED5CD35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730043" y="1565254"/>
            <a:ext cx="1570016" cy="28760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CB2962-9C15-7233-722E-6D8680B5738A}"/>
              </a:ext>
            </a:extLst>
          </p:cNvPr>
          <p:cNvSpPr>
            <a:spLocks noChangeAspect="1"/>
          </p:cNvSpPr>
          <p:nvPr/>
        </p:nvSpPr>
        <p:spPr>
          <a:xfrm>
            <a:off x="10688075" y="1118486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4CE72C-ABF6-B9D2-33D5-4E766060638B}"/>
              </a:ext>
            </a:extLst>
          </p:cNvPr>
          <p:cNvSpPr>
            <a:spLocks noChangeAspect="1"/>
          </p:cNvSpPr>
          <p:nvPr/>
        </p:nvSpPr>
        <p:spPr>
          <a:xfrm>
            <a:off x="10152477" y="117506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CD00AD-1639-39EB-2D5F-4F01D40490D9}"/>
              </a:ext>
            </a:extLst>
          </p:cNvPr>
          <p:cNvSpPr>
            <a:spLocks noChangeAspect="1"/>
          </p:cNvSpPr>
          <p:nvPr/>
        </p:nvSpPr>
        <p:spPr>
          <a:xfrm>
            <a:off x="10070476" y="115047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46686-D4EA-6055-CB43-75696E8672A8}"/>
              </a:ext>
            </a:extLst>
          </p:cNvPr>
          <p:cNvCxnSpPr>
            <a:cxnSpLocks/>
          </p:cNvCxnSpPr>
          <p:nvPr/>
        </p:nvCxnSpPr>
        <p:spPr>
          <a:xfrm>
            <a:off x="10279781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2F875-B31C-9353-2A22-368ED3CF9C19}"/>
              </a:ext>
            </a:extLst>
          </p:cNvPr>
          <p:cNvCxnSpPr>
            <a:cxnSpLocks/>
          </p:cNvCxnSpPr>
          <p:nvPr/>
        </p:nvCxnSpPr>
        <p:spPr>
          <a:xfrm>
            <a:off x="10846978" y="143058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3C52E3-0A3F-4064-DD62-9B198DEB86F1}"/>
              </a:ext>
            </a:extLst>
          </p:cNvPr>
          <p:cNvSpPr>
            <a:spLocks noChangeAspect="1"/>
          </p:cNvSpPr>
          <p:nvPr/>
        </p:nvSpPr>
        <p:spPr>
          <a:xfrm>
            <a:off x="10720978" y="860585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49B6B-61C8-D8CB-7725-904578CBD05F}"/>
              </a:ext>
            </a:extLst>
          </p:cNvPr>
          <p:cNvSpPr txBox="1"/>
          <p:nvPr/>
        </p:nvSpPr>
        <p:spPr>
          <a:xfrm>
            <a:off x="9960374" y="2194594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5BE323-069E-AF77-6963-91AA4E2450F3}"/>
              </a:ext>
            </a:extLst>
          </p:cNvPr>
          <p:cNvSpPr txBox="1"/>
          <p:nvPr/>
        </p:nvSpPr>
        <p:spPr>
          <a:xfrm>
            <a:off x="9701571" y="42677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all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B2034-FEF4-37DC-D759-7A1B1C44F6A9}"/>
              </a:ext>
            </a:extLst>
          </p:cNvPr>
          <p:cNvSpPr txBox="1"/>
          <p:nvPr/>
        </p:nvSpPr>
        <p:spPr>
          <a:xfrm>
            <a:off x="9960374" y="246073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pic>
        <p:nvPicPr>
          <p:cNvPr id="38" name="Picture 37" descr="Chart, bubble chart&#10;&#10;Description automatically generated">
            <a:extLst>
              <a:ext uri="{FF2B5EF4-FFF2-40B4-BE49-F238E27FC236}">
                <a16:creationId xmlns:a16="http://schemas.microsoft.com/office/drawing/2014/main" id="{6DA65B65-6900-810D-EC7B-7C35060A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14" y="3150392"/>
            <a:ext cx="3206803" cy="334373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CA4608-9931-A5BD-29F0-CAA119EE8027}"/>
              </a:ext>
            </a:extLst>
          </p:cNvPr>
          <p:cNvSpPr txBox="1"/>
          <p:nvPr/>
        </p:nvSpPr>
        <p:spPr>
          <a:xfrm>
            <a:off x="5705630" y="196489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41" name="Picture 40" descr="A picture containing antenna&#10;&#10;Description automatically generated">
            <a:extLst>
              <a:ext uri="{FF2B5EF4-FFF2-40B4-BE49-F238E27FC236}">
                <a16:creationId xmlns:a16="http://schemas.microsoft.com/office/drawing/2014/main" id="{C33F8BEB-B5A7-3D28-7C79-10E56284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84734" y="1574879"/>
            <a:ext cx="1570016" cy="287608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7B06724E-F102-6888-2EEE-8A6A9FCAE200}"/>
              </a:ext>
            </a:extLst>
          </p:cNvPr>
          <p:cNvSpPr>
            <a:spLocks noChangeAspect="1"/>
          </p:cNvSpPr>
          <p:nvPr/>
        </p:nvSpPr>
        <p:spPr>
          <a:xfrm>
            <a:off x="6442766" y="11281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E48F8D-1825-F4DB-3FC3-CBDAFC796BC4}"/>
              </a:ext>
            </a:extLst>
          </p:cNvPr>
          <p:cNvSpPr>
            <a:spLocks noChangeAspect="1"/>
          </p:cNvSpPr>
          <p:nvPr/>
        </p:nvSpPr>
        <p:spPr>
          <a:xfrm>
            <a:off x="5907168" y="11846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63DBE84-BDBC-B694-8C30-B03B184FB4CD}"/>
              </a:ext>
            </a:extLst>
          </p:cNvPr>
          <p:cNvSpPr>
            <a:spLocks noChangeAspect="1"/>
          </p:cNvSpPr>
          <p:nvPr/>
        </p:nvSpPr>
        <p:spPr>
          <a:xfrm>
            <a:off x="5825167" y="11601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74015F-06BB-3E46-BB8F-2E0B17AEC324}"/>
              </a:ext>
            </a:extLst>
          </p:cNvPr>
          <p:cNvCxnSpPr>
            <a:cxnSpLocks/>
          </p:cNvCxnSpPr>
          <p:nvPr/>
        </p:nvCxnSpPr>
        <p:spPr>
          <a:xfrm>
            <a:off x="6034472" y="14498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DC3A2FA-6A63-4CCE-291C-428FFA3B3278}"/>
              </a:ext>
            </a:extLst>
          </p:cNvPr>
          <p:cNvCxnSpPr>
            <a:cxnSpLocks/>
          </p:cNvCxnSpPr>
          <p:nvPr/>
        </p:nvCxnSpPr>
        <p:spPr>
          <a:xfrm>
            <a:off x="6601669" y="14402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694B528-B336-7AA0-BDC9-26FFE567EB54}"/>
              </a:ext>
            </a:extLst>
          </p:cNvPr>
          <p:cNvSpPr>
            <a:spLocks noChangeAspect="1"/>
          </p:cNvSpPr>
          <p:nvPr/>
        </p:nvSpPr>
        <p:spPr>
          <a:xfrm>
            <a:off x="6475669" y="8702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7C4C1-E70E-D5E7-80EE-FC52C5B611DD}"/>
              </a:ext>
            </a:extLst>
          </p:cNvPr>
          <p:cNvSpPr txBox="1"/>
          <p:nvPr/>
        </p:nvSpPr>
        <p:spPr>
          <a:xfrm>
            <a:off x="5715065" y="220421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F05E41-7A50-DD50-EA9F-42582C240D1D}"/>
              </a:ext>
            </a:extLst>
          </p:cNvPr>
          <p:cNvSpPr txBox="1"/>
          <p:nvPr/>
        </p:nvSpPr>
        <p:spPr>
          <a:xfrm>
            <a:off x="5456262" y="43639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*CO *OH best sites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2E9E8-7295-91AF-4245-F470E1E2D540}"/>
              </a:ext>
            </a:extLst>
          </p:cNvPr>
          <p:cNvSpPr txBox="1"/>
          <p:nvPr/>
        </p:nvSpPr>
        <p:spPr>
          <a:xfrm>
            <a:off x="5715065" y="24703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52" name="Picture 51" descr="Chart, bubble chart&#10;&#10;Description automatically generated">
            <a:extLst>
              <a:ext uri="{FF2B5EF4-FFF2-40B4-BE49-F238E27FC236}">
                <a16:creationId xmlns:a16="http://schemas.microsoft.com/office/drawing/2014/main" id="{9792AE81-5667-3C8A-946A-6E1B0595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7" y="3160017"/>
            <a:ext cx="3399159" cy="3271211"/>
          </a:xfrm>
          <a:prstGeom prst="rect">
            <a:avLst/>
          </a:prstGeom>
        </p:spPr>
      </p:pic>
      <p:pic>
        <p:nvPicPr>
          <p:cNvPr id="54" name="Picture 53" descr="Chart, bubble chart&#10;&#10;Description automatically generated">
            <a:extLst>
              <a:ext uri="{FF2B5EF4-FFF2-40B4-BE49-F238E27FC236}">
                <a16:creationId xmlns:a16="http://schemas.microsoft.com/office/drawing/2014/main" id="{AA092F8C-4312-B692-8B5D-1352EC48F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86" y="3150392"/>
            <a:ext cx="3464008" cy="333410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BB3E27-B424-D1B7-1B1E-49FF1E876940}"/>
              </a:ext>
            </a:extLst>
          </p:cNvPr>
          <p:cNvSpPr txBox="1"/>
          <p:nvPr/>
        </p:nvSpPr>
        <p:spPr>
          <a:xfrm>
            <a:off x="1824996" y="2481627"/>
            <a:ext cx="2603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I accidentally put all 5 in </a:t>
            </a:r>
            <a:r>
              <a:rPr lang="da-DK" sz="1200" dirty="0" err="1"/>
              <a:t>there</a:t>
            </a:r>
            <a:r>
              <a:rPr lang="da-DK" sz="1200" dirty="0"/>
              <a:t> </a:t>
            </a:r>
            <a:r>
              <a:rPr lang="da-DK" sz="1200" dirty="0" err="1"/>
              <a:t>twice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306892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Power-to-X</a:t>
            </a:r>
          </a:p>
          <a:p>
            <a:r>
              <a:rPr lang="da-DK" dirty="0"/>
              <a:t>Formic acid (</a:t>
            </a:r>
            <a:r>
              <a:rPr lang="da-DK" dirty="0" err="1"/>
              <a:t>Compared</a:t>
            </a:r>
            <a:r>
              <a:rPr lang="da-DK" dirty="0"/>
              <a:t> to hydrogen)</a:t>
            </a:r>
          </a:p>
          <a:p>
            <a:r>
              <a:rPr lang="da-DK" dirty="0"/>
              <a:t>Reaction pathways</a:t>
            </a:r>
          </a:p>
          <a:p>
            <a:r>
              <a:rPr lang="da-DK" dirty="0"/>
              <a:t>DFT data (new)</a:t>
            </a:r>
          </a:p>
          <a:p>
            <a:r>
              <a:rPr lang="da-DK" dirty="0"/>
              <a:t>Activity </a:t>
            </a:r>
            <a:r>
              <a:rPr lang="da-DK" dirty="0" err="1"/>
              <a:t>estimation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</a:t>
            </a:fld>
            <a:endParaRPr lang="da-DK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3BBF-1D93-4703-ADE1-710F97721AD1}" type="datetime1">
              <a:rPr lang="da-DK" smtClean="0"/>
              <a:t>26.04.2023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11-A9E3-879A-0996-42EB2E75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625212" cy="447540"/>
          </a:xfrm>
        </p:spPr>
        <p:txBody>
          <a:bodyPr/>
          <a:lstStyle/>
          <a:p>
            <a:r>
              <a:rPr lang="da-DK" dirty="0"/>
              <a:t>DFT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485D-8BEE-775F-356D-DC719CC6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31C6F-676A-2C81-03DE-50DCB17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20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14216-8750-894A-0622-FE6088AB86ED}"/>
              </a:ext>
            </a:extLst>
          </p:cNvPr>
          <p:cNvSpPr txBox="1"/>
          <p:nvPr/>
        </p:nvSpPr>
        <p:spPr>
          <a:xfrm>
            <a:off x="5706868" y="2089416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48487-ECF6-40A6-B381-AB304AE92299}"/>
              </a:ext>
            </a:extLst>
          </p:cNvPr>
          <p:cNvSpPr txBox="1"/>
          <p:nvPr/>
        </p:nvSpPr>
        <p:spPr>
          <a:xfrm>
            <a:off x="9628603" y="20894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2" name="Picture 21" descr="A picture containing antenna&#10;&#10;Description automatically generated">
            <a:extLst>
              <a:ext uri="{FF2B5EF4-FFF2-40B4-BE49-F238E27FC236}">
                <a16:creationId xmlns:a16="http://schemas.microsoft.com/office/drawing/2014/main" id="{6F09235A-851C-BEEA-7606-F42B52B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54821" y="1716119"/>
            <a:ext cx="1570016" cy="28760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98AE37D-4447-A810-D028-1AADD414CC53}"/>
              </a:ext>
            </a:extLst>
          </p:cNvPr>
          <p:cNvSpPr>
            <a:spLocks noChangeAspect="1"/>
          </p:cNvSpPr>
          <p:nvPr/>
        </p:nvSpPr>
        <p:spPr>
          <a:xfrm>
            <a:off x="6412853" y="126935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204EFA-1C69-680E-A82D-8A4F1B443069}"/>
              </a:ext>
            </a:extLst>
          </p:cNvPr>
          <p:cNvSpPr>
            <a:spLocks noChangeAspect="1"/>
          </p:cNvSpPr>
          <p:nvPr/>
        </p:nvSpPr>
        <p:spPr>
          <a:xfrm>
            <a:off x="6184892" y="117625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891B9A-C80A-5D83-F309-73E9D56AF6C9}"/>
              </a:ext>
            </a:extLst>
          </p:cNvPr>
          <p:cNvSpPr>
            <a:spLocks noChangeAspect="1"/>
          </p:cNvSpPr>
          <p:nvPr/>
        </p:nvSpPr>
        <p:spPr>
          <a:xfrm>
            <a:off x="5950559" y="148523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9DE0BE-B586-28B3-322A-BB06AB84F567}"/>
              </a:ext>
            </a:extLst>
          </p:cNvPr>
          <p:cNvCxnSpPr>
            <a:cxnSpLocks/>
          </p:cNvCxnSpPr>
          <p:nvPr/>
        </p:nvCxnSpPr>
        <p:spPr>
          <a:xfrm>
            <a:off x="6004559" y="159107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FD57DF-B5B8-3E7F-A78A-DC8DE4C3FE9E}"/>
              </a:ext>
            </a:extLst>
          </p:cNvPr>
          <p:cNvCxnSpPr>
            <a:cxnSpLocks/>
          </p:cNvCxnSpPr>
          <p:nvPr/>
        </p:nvCxnSpPr>
        <p:spPr>
          <a:xfrm>
            <a:off x="6571756" y="158145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6A06351-57C9-432C-4631-BDEB4BCA5EAD}"/>
              </a:ext>
            </a:extLst>
          </p:cNvPr>
          <p:cNvSpPr>
            <a:spLocks noChangeAspect="1"/>
          </p:cNvSpPr>
          <p:nvPr/>
        </p:nvSpPr>
        <p:spPr>
          <a:xfrm>
            <a:off x="6712931" y="11798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676733-D94A-8BAD-26F2-A33BEBD68600}"/>
              </a:ext>
            </a:extLst>
          </p:cNvPr>
          <p:cNvSpPr>
            <a:spLocks noChangeAspect="1"/>
          </p:cNvSpPr>
          <p:nvPr/>
        </p:nvSpPr>
        <p:spPr>
          <a:xfrm>
            <a:off x="6295902" y="106825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07AC3D-3E25-DEF0-58A5-42E65351C5CD}"/>
              </a:ext>
            </a:extLst>
          </p:cNvPr>
          <p:cNvSpPr txBox="1"/>
          <p:nvPr/>
        </p:nvSpPr>
        <p:spPr>
          <a:xfrm>
            <a:off x="5696150" y="269736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6A636-4EEA-E55C-4B32-B9C65D11D6A4}"/>
              </a:ext>
            </a:extLst>
          </p:cNvPr>
          <p:cNvSpPr txBox="1"/>
          <p:nvPr/>
        </p:nvSpPr>
        <p:spPr>
          <a:xfrm>
            <a:off x="5714888" y="242036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267348-891A-1FB7-562C-464AB510AA9A}"/>
              </a:ext>
            </a:extLst>
          </p:cNvPr>
          <p:cNvSpPr txBox="1"/>
          <p:nvPr/>
        </p:nvSpPr>
        <p:spPr>
          <a:xfrm>
            <a:off x="5028066" y="5695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COOH and H on all sites</a:t>
            </a:r>
          </a:p>
        </p:txBody>
      </p:sp>
      <p:pic>
        <p:nvPicPr>
          <p:cNvPr id="44" name="Picture 43" descr="Chart, bubble chart&#10;&#10;Description automatically generated">
            <a:extLst>
              <a:ext uri="{FF2B5EF4-FFF2-40B4-BE49-F238E27FC236}">
                <a16:creationId xmlns:a16="http://schemas.microsoft.com/office/drawing/2014/main" id="{9FEB2525-0F01-CD4D-4882-0649144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4" y="3077930"/>
            <a:ext cx="3512316" cy="3552688"/>
          </a:xfrm>
          <a:prstGeom prst="rect">
            <a:avLst/>
          </a:prstGeom>
        </p:spPr>
      </p:pic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81E92479-41D6-86C9-2049-353B9A26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840" y="3007111"/>
            <a:ext cx="3722882" cy="38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E393-EB5E-AA39-4DC3-2C4D0C44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DFT data - slabs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79C3-748E-82C2-B191-EA6E5EB5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F4A2-AFFD-4FC2-1950-FA864B2A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21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914DB-0D14-7A24-6F62-82CEA531DCDC}"/>
              </a:ext>
            </a:extLst>
          </p:cNvPr>
          <p:cNvSpPr txBox="1"/>
          <p:nvPr/>
        </p:nvSpPr>
        <p:spPr>
          <a:xfrm>
            <a:off x="1491916" y="174217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Slabs for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91FA70-EB6F-1475-6687-8F44753F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75" y="2111506"/>
            <a:ext cx="3990757" cy="4345806"/>
          </a:xfrm>
          <a:prstGeom prst="rect">
            <a:avLst/>
          </a:prstGeom>
        </p:spPr>
      </p:pic>
      <p:pic>
        <p:nvPicPr>
          <p:cNvPr id="12" name="Picture 11" descr="Bubble chart&#10;&#10;Description automatically generated with medium confidence">
            <a:extLst>
              <a:ext uri="{FF2B5EF4-FFF2-40B4-BE49-F238E27FC236}">
                <a16:creationId xmlns:a16="http://schemas.microsoft.com/office/drawing/2014/main" id="{F7E34EA8-0758-922B-5A2E-B298E891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43" y="2111505"/>
            <a:ext cx="3990757" cy="4345807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ADAD401-B5FB-01A0-E0EF-4BF0D91F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" y="2111506"/>
            <a:ext cx="3990757" cy="43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9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22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3320664" y="3033649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99768" y="2643632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57800" y="2196864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522202" y="225343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440201" y="2228857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49506" y="25185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216703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90703" y="19389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330099" y="3272972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3071296" y="150515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all sites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3330099" y="3539109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933605" y="3024024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12709" y="2634007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1670741" y="218723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1135143" y="224381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1053142" y="22192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1262447" y="250896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1829644" y="249933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1703644" y="192933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943040" y="3263347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684237" y="1495525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 *OH best sites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943040" y="352948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total 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758868" y="3857967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29437"/>
          <a:stretch/>
        </p:blipFill>
        <p:spPr>
          <a:xfrm>
            <a:off x="424314" y="3928014"/>
            <a:ext cx="2069254" cy="1597641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5191814" y="3857967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5644764" y="30431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423868" y="2653157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6381900" y="2206389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6170152" y="2081989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6336027" y="199073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5983131" y="2528113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6540803" y="2518488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6661206" y="2090608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5654199" y="3282497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5395396" y="1514675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*COOH *H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5654199" y="35486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102 total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6302615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938421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982861" y="261972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69919" y="263633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1551362" y="26289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5926452" y="242888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5590208" y="262895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10392220" y="1615671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1225653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10563741" y="778856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10350542" y="4475506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10136363" y="408548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563741" y="363869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6" name="Picture 75" descr="Chart, bubble chart&#10;&#10;Description automatically generated">
            <a:extLst>
              <a:ext uri="{FF2B5EF4-FFF2-40B4-BE49-F238E27FC236}">
                <a16:creationId xmlns:a16="http://schemas.microsoft.com/office/drawing/2014/main" id="{D6DDC60B-651B-11B3-9F92-B513AE0164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38" t="28139" r="24873" b="31389"/>
          <a:stretch/>
        </p:blipFill>
        <p:spPr>
          <a:xfrm>
            <a:off x="9869641" y="4706777"/>
            <a:ext cx="2103461" cy="1547916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56" t="26889" r="22197" b="30417"/>
          <a:stretch/>
        </p:blipFill>
        <p:spPr>
          <a:xfrm>
            <a:off x="9869641" y="1862172"/>
            <a:ext cx="2103461" cy="15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18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CA95-0928-5BF0-DF7B-77DB530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4918425" cy="465076"/>
          </a:xfrm>
        </p:spPr>
        <p:txBody>
          <a:bodyPr/>
          <a:lstStyle/>
          <a:p>
            <a:r>
              <a:rPr lang="en-GB" dirty="0"/>
              <a:t>DFT calculations performed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4CF5-1571-3F17-1549-1CBE7BF4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7E300-7EC8-7704-30B8-922A81B3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23</a:t>
            </a:fld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5A07A-FBAF-1EAF-9DE0-C274593AEA19}"/>
              </a:ext>
            </a:extLst>
          </p:cNvPr>
          <p:cNvSpPr txBox="1"/>
          <p:nvPr/>
        </p:nvSpPr>
        <p:spPr>
          <a:xfrm>
            <a:off x="2985912" y="3651774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71DB4306-F4A0-F47D-EC2D-D86A5CA39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3076698" y="3356256"/>
            <a:ext cx="1570016" cy="2876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C9C8BD-1ED4-6DA0-F1CD-96B54822BF57}"/>
              </a:ext>
            </a:extLst>
          </p:cNvPr>
          <p:cNvSpPr>
            <a:spLocks noChangeAspect="1"/>
          </p:cNvSpPr>
          <p:nvPr/>
        </p:nvSpPr>
        <p:spPr>
          <a:xfrm>
            <a:off x="4014414" y="2909488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231AA-7A9F-9696-A095-24ED68172897}"/>
              </a:ext>
            </a:extLst>
          </p:cNvPr>
          <p:cNvSpPr>
            <a:spLocks noChangeAspect="1"/>
          </p:cNvSpPr>
          <p:nvPr/>
        </p:nvSpPr>
        <p:spPr>
          <a:xfrm>
            <a:off x="3478816" y="2966063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21385D-3879-D594-A319-433DA6B91C84}"/>
              </a:ext>
            </a:extLst>
          </p:cNvPr>
          <p:cNvSpPr>
            <a:spLocks noChangeAspect="1"/>
          </p:cNvSpPr>
          <p:nvPr/>
        </p:nvSpPr>
        <p:spPr>
          <a:xfrm>
            <a:off x="3396815" y="294148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A5CE05-4D1C-E0F1-1157-53E695861C0D}"/>
              </a:ext>
            </a:extLst>
          </p:cNvPr>
          <p:cNvCxnSpPr>
            <a:cxnSpLocks/>
          </p:cNvCxnSpPr>
          <p:nvPr/>
        </p:nvCxnSpPr>
        <p:spPr>
          <a:xfrm>
            <a:off x="3606120" y="3231212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48E13A-E78F-FBD8-130E-30BCE497661A}"/>
              </a:ext>
            </a:extLst>
          </p:cNvPr>
          <p:cNvCxnSpPr>
            <a:cxnSpLocks/>
          </p:cNvCxnSpPr>
          <p:nvPr/>
        </p:nvCxnSpPr>
        <p:spPr>
          <a:xfrm>
            <a:off x="4173317" y="3221587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6202AB7-2761-CF33-1999-6F011D3DC8FE}"/>
              </a:ext>
            </a:extLst>
          </p:cNvPr>
          <p:cNvSpPr>
            <a:spLocks noChangeAspect="1"/>
          </p:cNvSpPr>
          <p:nvPr/>
        </p:nvSpPr>
        <p:spPr>
          <a:xfrm>
            <a:off x="4047317" y="2651587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F7A54-63F6-41C5-CCC9-4C5919823952}"/>
              </a:ext>
            </a:extLst>
          </p:cNvPr>
          <p:cNvSpPr txBox="1"/>
          <p:nvPr/>
        </p:nvSpPr>
        <p:spPr>
          <a:xfrm>
            <a:off x="3906251" y="36517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F862-D432-FCD0-208F-797423363CF7}"/>
              </a:ext>
            </a:extLst>
          </p:cNvPr>
          <p:cNvSpPr txBox="1"/>
          <p:nvPr/>
        </p:nvSpPr>
        <p:spPr>
          <a:xfrm>
            <a:off x="2946661" y="236562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all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425E4-5A84-AA6D-8863-78FF69B52617}"/>
              </a:ext>
            </a:extLst>
          </p:cNvPr>
          <p:cNvSpPr txBox="1"/>
          <p:nvPr/>
        </p:nvSpPr>
        <p:spPr>
          <a:xfrm>
            <a:off x="5271315" y="3675657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18" name="Picture 17" descr="A picture containing antenna&#10;&#10;Description automatically generated">
            <a:extLst>
              <a:ext uri="{FF2B5EF4-FFF2-40B4-BE49-F238E27FC236}">
                <a16:creationId xmlns:a16="http://schemas.microsoft.com/office/drawing/2014/main" id="{A663EDE7-34F4-0039-EE4C-276FE3842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5358399" y="3362179"/>
            <a:ext cx="1570016" cy="2876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CBEB47A-9392-6D5C-B2E4-6A1FBE512C88}"/>
              </a:ext>
            </a:extLst>
          </p:cNvPr>
          <p:cNvSpPr>
            <a:spLocks noChangeAspect="1"/>
          </p:cNvSpPr>
          <p:nvPr/>
        </p:nvSpPr>
        <p:spPr>
          <a:xfrm>
            <a:off x="6237444" y="291541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C5C8C6-3AC6-0ECF-4CE6-326A058E1677}"/>
              </a:ext>
            </a:extLst>
          </p:cNvPr>
          <p:cNvSpPr>
            <a:spLocks noChangeAspect="1"/>
          </p:cNvSpPr>
          <p:nvPr/>
        </p:nvSpPr>
        <p:spPr>
          <a:xfrm>
            <a:off x="5701846" y="2971986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A5CC91-1760-895C-ED42-D12DC6DA2120}"/>
              </a:ext>
            </a:extLst>
          </p:cNvPr>
          <p:cNvSpPr>
            <a:spLocks noChangeAspect="1"/>
          </p:cNvSpPr>
          <p:nvPr/>
        </p:nvSpPr>
        <p:spPr>
          <a:xfrm>
            <a:off x="5619845" y="294740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9572E7-6941-5F13-BA18-40A7CF1CEA28}"/>
              </a:ext>
            </a:extLst>
          </p:cNvPr>
          <p:cNvCxnSpPr>
            <a:cxnSpLocks/>
          </p:cNvCxnSpPr>
          <p:nvPr/>
        </p:nvCxnSpPr>
        <p:spPr>
          <a:xfrm>
            <a:off x="5829150" y="323713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FC8251-E8EC-E432-4619-0B4F63EF1BD2}"/>
              </a:ext>
            </a:extLst>
          </p:cNvPr>
          <p:cNvCxnSpPr>
            <a:cxnSpLocks/>
          </p:cNvCxnSpPr>
          <p:nvPr/>
        </p:nvCxnSpPr>
        <p:spPr>
          <a:xfrm>
            <a:off x="6396347" y="322751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615FB21-ED49-0236-D3B0-90F7C259C051}"/>
              </a:ext>
            </a:extLst>
          </p:cNvPr>
          <p:cNvSpPr>
            <a:spLocks noChangeAspect="1"/>
          </p:cNvSpPr>
          <p:nvPr/>
        </p:nvSpPr>
        <p:spPr>
          <a:xfrm>
            <a:off x="6270347" y="265751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9519D-E12B-3C0F-2BC3-B4990A57C0D8}"/>
              </a:ext>
            </a:extLst>
          </p:cNvPr>
          <p:cNvSpPr txBox="1"/>
          <p:nvPr/>
        </p:nvSpPr>
        <p:spPr>
          <a:xfrm>
            <a:off x="6309569" y="368246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 best site/slabs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B27764-EBB8-949E-6056-3942A91DAAFB}"/>
              </a:ext>
            </a:extLst>
          </p:cNvPr>
          <p:cNvSpPr txBox="1"/>
          <p:nvPr/>
        </p:nvSpPr>
        <p:spPr>
          <a:xfrm>
            <a:off x="5331240" y="236562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 + *OH on best sites</a:t>
            </a: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F1BF99C9-B1D3-A768-F8FA-F96857D7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3" t="26307" r="21109" b="28616"/>
          <a:stretch/>
        </p:blipFill>
        <p:spPr>
          <a:xfrm>
            <a:off x="2803931" y="4028090"/>
            <a:ext cx="2103461" cy="1622768"/>
          </a:xfrm>
          <a:prstGeom prst="rect">
            <a:avLst/>
          </a:prstGeom>
        </p:spPr>
      </p:pic>
      <p:pic>
        <p:nvPicPr>
          <p:cNvPr id="35" name="Picture 34" descr="Chart, bubble chart&#10;&#10;Description automatically generated">
            <a:extLst>
              <a:ext uri="{FF2B5EF4-FFF2-40B4-BE49-F238E27FC236}">
                <a16:creationId xmlns:a16="http://schemas.microsoft.com/office/drawing/2014/main" id="{4CCF5A82-ED85-9DA0-04F9-40382B6D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7" t="26184" r="22179" b="33855"/>
          <a:stretch/>
        </p:blipFill>
        <p:spPr>
          <a:xfrm>
            <a:off x="5110381" y="4028090"/>
            <a:ext cx="2069254" cy="1438583"/>
          </a:xfrm>
          <a:prstGeom prst="rect">
            <a:avLst/>
          </a:prstGeom>
        </p:spPr>
      </p:pic>
      <p:pic>
        <p:nvPicPr>
          <p:cNvPr id="37" name="Picture 36" descr="Chart, bubble chart&#10;&#10;Description automatically generated">
            <a:extLst>
              <a:ext uri="{FF2B5EF4-FFF2-40B4-BE49-F238E27FC236}">
                <a16:creationId xmlns:a16="http://schemas.microsoft.com/office/drawing/2014/main" id="{F1852AAA-8FD1-24B1-6793-BA8C6AB06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7" t="26651" r="22345" b="28272"/>
          <a:stretch/>
        </p:blipFill>
        <p:spPr>
          <a:xfrm>
            <a:off x="497481" y="4068654"/>
            <a:ext cx="2103461" cy="16227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2A83B-A956-8360-88E2-23687AA3F2F9}"/>
              </a:ext>
            </a:extLst>
          </p:cNvPr>
          <p:cNvSpPr txBox="1"/>
          <p:nvPr/>
        </p:nvSpPr>
        <p:spPr>
          <a:xfrm>
            <a:off x="666780" y="368275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39" name="Picture 38" descr="A picture containing antenna&#10;&#10;Description automatically generated">
            <a:extLst>
              <a:ext uri="{FF2B5EF4-FFF2-40B4-BE49-F238E27FC236}">
                <a16:creationId xmlns:a16="http://schemas.microsoft.com/office/drawing/2014/main" id="{6223B09F-AAC0-9570-DB6D-A57DFCEBB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45153" y="3368669"/>
            <a:ext cx="1570016" cy="28760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3D1CF660-735D-8B7F-EA1E-E8169E232B66}"/>
              </a:ext>
            </a:extLst>
          </p:cNvPr>
          <p:cNvSpPr>
            <a:spLocks noChangeAspect="1"/>
          </p:cNvSpPr>
          <p:nvPr/>
        </p:nvSpPr>
        <p:spPr>
          <a:xfrm>
            <a:off x="1649524" y="2921901"/>
            <a:ext cx="317806" cy="31780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17B3D80-37BB-25C4-F725-9445F70F675E}"/>
              </a:ext>
            </a:extLst>
          </p:cNvPr>
          <p:cNvSpPr>
            <a:spLocks noChangeAspect="1"/>
          </p:cNvSpPr>
          <p:nvPr/>
        </p:nvSpPr>
        <p:spPr>
          <a:xfrm>
            <a:off x="1437776" y="2797501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618B846-4C3B-98FA-3F35-A571972F19A7}"/>
              </a:ext>
            </a:extLst>
          </p:cNvPr>
          <p:cNvSpPr>
            <a:spLocks noChangeAspect="1"/>
          </p:cNvSpPr>
          <p:nvPr/>
        </p:nvSpPr>
        <p:spPr>
          <a:xfrm>
            <a:off x="1603651" y="270624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5C59B0-355F-C017-AD4E-0CB5165C3EB2}"/>
              </a:ext>
            </a:extLst>
          </p:cNvPr>
          <p:cNvCxnSpPr>
            <a:cxnSpLocks/>
          </p:cNvCxnSpPr>
          <p:nvPr/>
        </p:nvCxnSpPr>
        <p:spPr>
          <a:xfrm>
            <a:off x="1250755" y="3243625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DCF99-A2C6-632A-4F77-35BE877247D3}"/>
              </a:ext>
            </a:extLst>
          </p:cNvPr>
          <p:cNvCxnSpPr>
            <a:cxnSpLocks/>
          </p:cNvCxnSpPr>
          <p:nvPr/>
        </p:nvCxnSpPr>
        <p:spPr>
          <a:xfrm>
            <a:off x="1808427" y="3234000"/>
            <a:ext cx="0" cy="134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DC1DBE-E8E0-2C8F-88D6-C25F816F5C55}"/>
              </a:ext>
            </a:extLst>
          </p:cNvPr>
          <p:cNvSpPr>
            <a:spLocks noChangeAspect="1"/>
          </p:cNvSpPr>
          <p:nvPr/>
        </p:nvSpPr>
        <p:spPr>
          <a:xfrm>
            <a:off x="1928830" y="2806120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80D76D-1726-B46C-8638-D0EE47E07BB0}"/>
              </a:ext>
            </a:extLst>
          </p:cNvPr>
          <p:cNvSpPr txBox="1"/>
          <p:nvPr/>
        </p:nvSpPr>
        <p:spPr>
          <a:xfrm>
            <a:off x="1627526" y="368397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6 sites/slabs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11AED6-7878-1D13-9331-AB64ED87CAAA}"/>
              </a:ext>
            </a:extLst>
          </p:cNvPr>
          <p:cNvSpPr txBox="1"/>
          <p:nvPr/>
        </p:nvSpPr>
        <p:spPr>
          <a:xfrm>
            <a:off x="713635" y="236562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*COOH + *H on all sites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0E9098-C749-86AE-408E-61B6B0AF9691}"/>
              </a:ext>
            </a:extLst>
          </p:cNvPr>
          <p:cNvSpPr txBox="1"/>
          <p:nvPr/>
        </p:nvSpPr>
        <p:spPr>
          <a:xfrm>
            <a:off x="660618" y="392131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B7BCF3-74D3-5DEC-63D7-EAA3B93AF0BD}"/>
              </a:ext>
            </a:extLst>
          </p:cNvPr>
          <p:cNvSpPr txBox="1"/>
          <p:nvPr/>
        </p:nvSpPr>
        <p:spPr>
          <a:xfrm>
            <a:off x="1570239" y="334446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15842A-8FFC-1CB7-6881-E362867C54F4}"/>
              </a:ext>
            </a:extLst>
          </p:cNvPr>
          <p:cNvSpPr txBox="1"/>
          <p:nvPr/>
        </p:nvSpPr>
        <p:spPr>
          <a:xfrm>
            <a:off x="3895035" y="3341576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5D2421-8E5A-5E10-4073-F569673907D2}"/>
              </a:ext>
            </a:extLst>
          </p:cNvPr>
          <p:cNvSpPr txBox="1"/>
          <p:nvPr/>
        </p:nvSpPr>
        <p:spPr>
          <a:xfrm>
            <a:off x="5549564" y="334789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994B11-3115-F930-F1EB-1885D11A12E7}"/>
              </a:ext>
            </a:extLst>
          </p:cNvPr>
          <p:cNvSpPr txBox="1"/>
          <p:nvPr/>
        </p:nvSpPr>
        <p:spPr>
          <a:xfrm>
            <a:off x="3326533" y="334896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008C2-9B4D-38A5-8B9B-6DCB6EE1D3E9}"/>
              </a:ext>
            </a:extLst>
          </p:cNvPr>
          <p:cNvSpPr txBox="1"/>
          <p:nvPr/>
        </p:nvSpPr>
        <p:spPr>
          <a:xfrm>
            <a:off x="6118065" y="335712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On-top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26AF387-8CE1-5088-C52B-3E48246A6FA5}"/>
              </a:ext>
            </a:extLst>
          </p:cNvPr>
          <p:cNvSpPr>
            <a:spLocks noChangeAspect="1"/>
          </p:cNvSpPr>
          <p:nvPr/>
        </p:nvSpPr>
        <p:spPr>
          <a:xfrm>
            <a:off x="1194076" y="314439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A0E868-3883-E382-6ADA-1378A62B408F}"/>
              </a:ext>
            </a:extLst>
          </p:cNvPr>
          <p:cNvSpPr txBox="1"/>
          <p:nvPr/>
        </p:nvSpPr>
        <p:spPr>
          <a:xfrm>
            <a:off x="857832" y="334446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Hollow-site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A696CC-F25D-B2F3-CF59-82BC5468A2CA}"/>
              </a:ext>
            </a:extLst>
          </p:cNvPr>
          <p:cNvSpPr txBox="1"/>
          <p:nvPr/>
        </p:nvSpPr>
        <p:spPr>
          <a:xfrm>
            <a:off x="7898576" y="362590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17 HEA slabs</a:t>
            </a:r>
          </a:p>
        </p:txBody>
      </p:sp>
      <p:pic>
        <p:nvPicPr>
          <p:cNvPr id="58" name="Picture 57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18359C-BE9D-D3F6-7449-AC0DB139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7649346" y="3370018"/>
            <a:ext cx="1570016" cy="28760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E0867F7-9CD8-77E3-88C2-C52D759FAC95}"/>
              </a:ext>
            </a:extLst>
          </p:cNvPr>
          <p:cNvSpPr txBox="1"/>
          <p:nvPr/>
        </p:nvSpPr>
        <p:spPr>
          <a:xfrm>
            <a:off x="8107181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4846C-83E2-EB55-4B8B-D2C0FAD18744}"/>
              </a:ext>
            </a:extLst>
          </p:cNvPr>
          <p:cNvSpPr txBox="1"/>
          <p:nvPr/>
        </p:nvSpPr>
        <p:spPr>
          <a:xfrm>
            <a:off x="7895390" y="3813521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100 HEA slabs</a:t>
            </a:r>
          </a:p>
        </p:txBody>
      </p:sp>
      <p:pic>
        <p:nvPicPr>
          <p:cNvPr id="73" name="Picture 72" descr="A picture containing antenna&#10;&#10;Description automatically generated">
            <a:extLst>
              <a:ext uri="{FF2B5EF4-FFF2-40B4-BE49-F238E27FC236}">
                <a16:creationId xmlns:a16="http://schemas.microsoft.com/office/drawing/2014/main" id="{A01EEC76-9585-E312-C1EF-6ECB0FAB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/>
          <a:stretch/>
        </p:blipFill>
        <p:spPr>
          <a:xfrm>
            <a:off x="9955795" y="3370018"/>
            <a:ext cx="1570016" cy="2876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E0AA09-41B7-8E27-A110-CA5B19157295}"/>
              </a:ext>
            </a:extLst>
          </p:cNvPr>
          <p:cNvSpPr txBox="1"/>
          <p:nvPr/>
        </p:nvSpPr>
        <p:spPr>
          <a:xfrm>
            <a:off x="10413630" y="2923221"/>
            <a:ext cx="654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Slabs</a:t>
            </a:r>
          </a:p>
        </p:txBody>
      </p:sp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2B9A2CF1-EFEE-3235-56FC-DC9C69B7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6" t="26889" r="22197" b="30417"/>
          <a:stretch/>
        </p:blipFill>
        <p:spPr>
          <a:xfrm>
            <a:off x="7382624" y="4009390"/>
            <a:ext cx="2103461" cy="1517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591CD-99CE-937D-D188-B6053B1717C4}"/>
              </a:ext>
            </a:extLst>
          </p:cNvPr>
          <p:cNvSpPr txBox="1"/>
          <p:nvPr/>
        </p:nvSpPr>
        <p:spPr>
          <a:xfrm>
            <a:off x="2987956" y="388959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B7A70-8CA3-9935-5FBD-FC74083EBFB6}"/>
              </a:ext>
            </a:extLst>
          </p:cNvPr>
          <p:cNvSpPr txBox="1"/>
          <p:nvPr/>
        </p:nvSpPr>
        <p:spPr>
          <a:xfrm>
            <a:off x="5265748" y="388541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  <p:pic>
        <p:nvPicPr>
          <p:cNvPr id="28" name="Picture 27" descr="Bubble chart&#10;&#10;Description automatically generated">
            <a:extLst>
              <a:ext uri="{FF2B5EF4-FFF2-40B4-BE49-F238E27FC236}">
                <a16:creationId xmlns:a16="http://schemas.microsoft.com/office/drawing/2014/main" id="{FA526EED-E67E-0BFD-A4B5-021AA0A929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59" t="23254" r="20239" b="30017"/>
          <a:stretch/>
        </p:blipFill>
        <p:spPr>
          <a:xfrm>
            <a:off x="9800404" y="4023913"/>
            <a:ext cx="1844749" cy="15140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F36786-DD86-CBBF-15E5-1C375756DFAA}"/>
              </a:ext>
            </a:extLst>
          </p:cNvPr>
          <p:cNvSpPr txBox="1"/>
          <p:nvPr/>
        </p:nvSpPr>
        <p:spPr>
          <a:xfrm>
            <a:off x="10151948" y="3702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5 pure metals</a:t>
            </a:r>
          </a:p>
        </p:txBody>
      </p:sp>
    </p:spTree>
    <p:extLst>
      <p:ext uri="{BB962C8B-B14F-4D97-AF65-F5344CB8AC3E}">
        <p14:creationId xmlns:p14="http://schemas.microsoft.com/office/powerpoint/2010/main" val="775375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8F16-3D67-D4A2-0CCC-F1FF58C6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of extra stuff from the slideshow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9F82-9BD6-9812-2E33-DB325F12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D11DB-F750-9925-4C67-3796AAC1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24</a:t>
            </a:fld>
            <a:endParaRPr lang="da-DK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7B94974-D955-8F8B-D11F-0911406A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786" y="4761859"/>
            <a:ext cx="2483452" cy="1546836"/>
          </a:xfrm>
          <a:prstGeom prst="rect">
            <a:avLst/>
          </a:prstGeom>
        </p:spPr>
      </p:pic>
      <p:pic>
        <p:nvPicPr>
          <p:cNvPr id="7" name="Graphic 6" descr="Leaky Tap with solid fill">
            <a:extLst>
              <a:ext uri="{FF2B5EF4-FFF2-40B4-BE49-F238E27FC236}">
                <a16:creationId xmlns:a16="http://schemas.microsoft.com/office/drawing/2014/main" id="{B8E884FC-B02D-BD72-7FC4-EDBE7222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2710" y="5780086"/>
            <a:ext cx="914400" cy="914400"/>
          </a:xfrm>
          <a:prstGeom prst="rect">
            <a:avLst/>
          </a:prstGeom>
        </p:spPr>
      </p:pic>
      <p:pic>
        <p:nvPicPr>
          <p:cNvPr id="8" name="Graphic 7" descr="Lightbulb with solid fill">
            <a:extLst>
              <a:ext uri="{FF2B5EF4-FFF2-40B4-BE49-F238E27FC236}">
                <a16:creationId xmlns:a16="http://schemas.microsoft.com/office/drawing/2014/main" id="{77C95744-9250-F48B-B021-9DB0B28CE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1126" y="5645271"/>
            <a:ext cx="914400" cy="914400"/>
          </a:xfrm>
          <a:prstGeom prst="rect">
            <a:avLst/>
          </a:prstGeom>
        </p:spPr>
      </p:pic>
      <p:pic>
        <p:nvPicPr>
          <p:cNvPr id="9" name="Graphic 8" descr="Lightning bolt with solid fill">
            <a:extLst>
              <a:ext uri="{FF2B5EF4-FFF2-40B4-BE49-F238E27FC236}">
                <a16:creationId xmlns:a16="http://schemas.microsoft.com/office/drawing/2014/main" id="{D69E16F7-D2CB-3100-33CB-98A987389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7110" y="5761036"/>
            <a:ext cx="914400" cy="9144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50ECA7-4004-6CE2-54DE-679C585A2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6969" y="1951762"/>
            <a:ext cx="2864284" cy="25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3775718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488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3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6084638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3876888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3807232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3730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3730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3730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0144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6344132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0144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40144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4572153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4520857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4409448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6758599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6756996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6690496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</p:spTree>
    <p:extLst>
      <p:ext uri="{BB962C8B-B14F-4D97-AF65-F5344CB8AC3E}">
        <p14:creationId xmlns:p14="http://schemas.microsoft.com/office/powerpoint/2010/main" val="40554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25404 -4.81481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25404 4.44444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25403 4.0740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25403 2.96296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25403 -1.85185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25404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5404 0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25404 3.33333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25404 -3.33333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25404 -1.85185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25404 3.33333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25404 0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-0.25403 -4.81481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022E-16 L -0.25403 -1.11022E-1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25404 -4.81481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25404 -2.59259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25404 1.48148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build="p"/>
      <p:bldP spid="3" grpId="1" build="p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6" grpId="0"/>
      <p:bldP spid="6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343CC5-4A84-F1F9-3F99-93C14E7B96C1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4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C9651-BA5D-B400-68B0-573437D349FA}"/>
              </a:ext>
            </a:extLst>
          </p:cNvPr>
          <p:cNvSpPr txBox="1"/>
          <p:nvPr/>
        </p:nvSpPr>
        <p:spPr>
          <a:xfrm>
            <a:off x="4774129" y="2718317"/>
            <a:ext cx="1684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Varying supply based on weather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AF28C3-8BE2-D6A1-E11E-C5BE743FE2F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594922" y="2979927"/>
            <a:ext cx="179207" cy="13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76AA72B5-0B79-0ED7-E23E-E5A9E85D922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51" t="4542" r="52457" b="2235"/>
          <a:stretch/>
        </p:blipFill>
        <p:spPr>
          <a:xfrm>
            <a:off x="4731609" y="4148628"/>
            <a:ext cx="1603375" cy="863600"/>
          </a:xfrm>
          <a:prstGeom prst="rect">
            <a:avLst/>
          </a:prstGeom>
        </p:spPr>
      </p:pic>
      <p:pic>
        <p:nvPicPr>
          <p:cNvPr id="29" name="Picture 28" descr="A picture containing chart&#10;&#10;Description automatically generated">
            <a:extLst>
              <a:ext uri="{FF2B5EF4-FFF2-40B4-BE49-F238E27FC236}">
                <a16:creationId xmlns:a16="http://schemas.microsoft.com/office/drawing/2014/main" id="{7EE85D03-81C4-D876-6D6F-7F037DD6E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2275" t="4020" r="744" b="3245"/>
          <a:stretch/>
        </p:blipFill>
        <p:spPr>
          <a:xfrm>
            <a:off x="4751441" y="2913738"/>
            <a:ext cx="1608083" cy="863600"/>
          </a:xfrm>
          <a:prstGeom prst="rect">
            <a:avLst/>
          </a:prstGeom>
        </p:spPr>
      </p:pic>
      <p:pic>
        <p:nvPicPr>
          <p:cNvPr id="31" name="Picture 3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6F2FBF9-1563-48CC-5288-ADBBFA6523F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97" t="16951" r="49825" b="59493"/>
          <a:stretch/>
        </p:blipFill>
        <p:spPr>
          <a:xfrm>
            <a:off x="8444345" y="2905767"/>
            <a:ext cx="1874589" cy="2070624"/>
          </a:xfrm>
          <a:prstGeom prst="rect">
            <a:avLst/>
          </a:prstGeom>
        </p:spPr>
      </p:pic>
      <p:pic>
        <p:nvPicPr>
          <p:cNvPr id="23" name="Picture 2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A8E497F-6EF2-6305-A61C-64077874253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716" t="40500" r="48898" b="34270"/>
          <a:stretch/>
        </p:blipFill>
        <p:spPr>
          <a:xfrm>
            <a:off x="6648279" y="2904586"/>
            <a:ext cx="1796066" cy="20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4D7123-3DE6-769D-76BD-5B5D34779644}"/>
              </a:ext>
            </a:extLst>
          </p:cNvPr>
          <p:cNvSpPr/>
          <p:nvPr/>
        </p:nvSpPr>
        <p:spPr>
          <a:xfrm>
            <a:off x="3359218" y="2771434"/>
            <a:ext cx="1126156" cy="25343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97C8C-230C-3349-1FCD-AF0189B8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139712" cy="386150"/>
          </a:xfrm>
        </p:spPr>
        <p:txBody>
          <a:bodyPr/>
          <a:lstStyle/>
          <a:p>
            <a:r>
              <a:rPr lang="en-GB" dirty="0"/>
              <a:t>Power-to-X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D2425-CDE2-E1DB-29C8-6436B482B9AE}"/>
              </a:ext>
            </a:extLst>
          </p:cNvPr>
          <p:cNvSpPr/>
          <p:nvPr/>
        </p:nvSpPr>
        <p:spPr>
          <a:xfrm>
            <a:off x="676275" y="1623454"/>
            <a:ext cx="4266428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630-CEB2-2374-63C8-4E6F2A8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045" y="1685411"/>
            <a:ext cx="2020887" cy="336550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Energy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C1C69-1194-6473-354D-411DFC0D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F07E8-C950-2626-D019-A426D8F3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5</a:t>
            </a:fld>
            <a:endParaRPr lang="da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CD061D-6CB0-310A-56B3-6991D05CDDFB}"/>
              </a:ext>
            </a:extLst>
          </p:cNvPr>
          <p:cNvSpPr/>
          <p:nvPr/>
        </p:nvSpPr>
        <p:spPr>
          <a:xfrm>
            <a:off x="2985195" y="2185473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17B588-F0CE-6D18-31F7-15B87B6EFBF1}"/>
              </a:ext>
            </a:extLst>
          </p:cNvPr>
          <p:cNvSpPr/>
          <p:nvPr/>
        </p:nvSpPr>
        <p:spPr>
          <a:xfrm>
            <a:off x="777445" y="2175815"/>
            <a:ext cx="1881574" cy="3569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B0A10-733F-9D4E-0E20-72150F2B87CB}"/>
              </a:ext>
            </a:extLst>
          </p:cNvPr>
          <p:cNvSpPr txBox="1"/>
          <p:nvPr/>
        </p:nvSpPr>
        <p:spPr>
          <a:xfrm>
            <a:off x="707789" y="2186438"/>
            <a:ext cx="20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Non-renewable:</a:t>
            </a:r>
          </a:p>
        </p:txBody>
      </p:sp>
      <p:pic>
        <p:nvPicPr>
          <p:cNvPr id="12" name="Graphic 11" descr="Solar Panels with solid fill">
            <a:extLst>
              <a:ext uri="{FF2B5EF4-FFF2-40B4-BE49-F238E27FC236}">
                <a16:creationId xmlns:a16="http://schemas.microsoft.com/office/drawing/2014/main" id="{58E6511D-188D-D669-F4DC-33B91BE2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287" y="2771434"/>
            <a:ext cx="914400" cy="914400"/>
          </a:xfrm>
          <a:prstGeom prst="rect">
            <a:avLst/>
          </a:prstGeom>
        </p:spPr>
      </p:pic>
      <p:pic>
        <p:nvPicPr>
          <p:cNvPr id="14" name="Graphic 13" descr="Hydropower with solid fill">
            <a:extLst>
              <a:ext uri="{FF2B5EF4-FFF2-40B4-BE49-F238E27FC236}">
                <a16:creationId xmlns:a16="http://schemas.microsoft.com/office/drawing/2014/main" id="{76E33A48-6D26-DF3D-16AA-6764F690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287" y="5371664"/>
            <a:ext cx="914400" cy="914400"/>
          </a:xfrm>
          <a:prstGeom prst="rect">
            <a:avLst/>
          </a:prstGeom>
        </p:spPr>
      </p:pic>
      <p:pic>
        <p:nvPicPr>
          <p:cNvPr id="18" name="Graphic 17" descr="Wind Turbines with solid fill">
            <a:extLst>
              <a:ext uri="{FF2B5EF4-FFF2-40B4-BE49-F238E27FC236}">
                <a16:creationId xmlns:a16="http://schemas.microsoft.com/office/drawing/2014/main" id="{60E66DB7-B8C2-1030-F747-54F3189C7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287" y="4071549"/>
            <a:ext cx="914400" cy="914400"/>
          </a:xfrm>
          <a:prstGeom prst="rect">
            <a:avLst/>
          </a:prstGeom>
        </p:spPr>
      </p:pic>
      <p:pic>
        <p:nvPicPr>
          <p:cNvPr id="22" name="Graphic 21" descr="Oil Barrel with solid fill">
            <a:extLst>
              <a:ext uri="{FF2B5EF4-FFF2-40B4-BE49-F238E27FC236}">
                <a16:creationId xmlns:a16="http://schemas.microsoft.com/office/drawing/2014/main" id="{0F9E0DDB-37AE-2B26-509D-1756FA00C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0701" y="27714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48D38-7E9E-DCAA-61E8-A6C6AEF5EFB2}"/>
              </a:ext>
            </a:extLst>
          </p:cNvPr>
          <p:cNvSpPr txBox="1"/>
          <p:nvPr/>
        </p:nvSpPr>
        <p:spPr>
          <a:xfrm>
            <a:off x="3244689" y="2186438"/>
            <a:ext cx="13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Renewable:</a:t>
            </a:r>
          </a:p>
        </p:txBody>
      </p:sp>
      <p:pic>
        <p:nvPicPr>
          <p:cNvPr id="24" name="Graphic 23" descr="Labour with solid fill">
            <a:extLst>
              <a:ext uri="{FF2B5EF4-FFF2-40B4-BE49-F238E27FC236}">
                <a16:creationId xmlns:a16="http://schemas.microsoft.com/office/drawing/2014/main" id="{B1BFFC74-2CDA-7F83-B063-274349E76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0701" y="407154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C88F5E-3C4A-F56F-F121-CCE9B2AD8FE5}"/>
              </a:ext>
            </a:extLst>
          </p:cNvPr>
          <p:cNvSpPr txBox="1"/>
          <p:nvPr/>
        </p:nvSpPr>
        <p:spPr>
          <a:xfrm>
            <a:off x="5403769" y="3498100"/>
            <a:ext cx="21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Excess electrical energy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3E8C67-1F3F-91B3-DC3F-DDB8089D7E79}"/>
              </a:ext>
            </a:extLst>
          </p:cNvPr>
          <p:cNvCxnSpPr>
            <a:cxnSpLocks/>
          </p:cNvCxnSpPr>
          <p:nvPr/>
        </p:nvCxnSpPr>
        <p:spPr>
          <a:xfrm>
            <a:off x="4652337" y="3558746"/>
            <a:ext cx="347782" cy="2594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7A9579-AE2B-CFD6-258B-11395AB38254}"/>
              </a:ext>
            </a:extLst>
          </p:cNvPr>
          <p:cNvCxnSpPr>
            <a:cxnSpLocks/>
          </p:cNvCxnSpPr>
          <p:nvPr/>
        </p:nvCxnSpPr>
        <p:spPr>
          <a:xfrm flipV="1">
            <a:off x="4652337" y="3812347"/>
            <a:ext cx="347782" cy="278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464D25-5CEE-CE7A-7547-E73913166891}"/>
              </a:ext>
            </a:extLst>
          </p:cNvPr>
          <p:cNvCxnSpPr>
            <a:cxnSpLocks/>
          </p:cNvCxnSpPr>
          <p:nvPr/>
        </p:nvCxnSpPr>
        <p:spPr>
          <a:xfrm>
            <a:off x="5000119" y="3812057"/>
            <a:ext cx="29994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riangle 45">
            <a:extLst>
              <a:ext uri="{FF2B5EF4-FFF2-40B4-BE49-F238E27FC236}">
                <a16:creationId xmlns:a16="http://schemas.microsoft.com/office/drawing/2014/main" id="{8E4CEAD6-7537-CDFC-02CA-18443A9E92D6}"/>
              </a:ext>
            </a:extLst>
          </p:cNvPr>
          <p:cNvSpPr/>
          <p:nvPr/>
        </p:nvSpPr>
        <p:spPr>
          <a:xfrm rot="5400000">
            <a:off x="7994443" y="3752763"/>
            <a:ext cx="126514" cy="11623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Graphic 47" descr="Question Mark with solid fill">
            <a:extLst>
              <a:ext uri="{FF2B5EF4-FFF2-40B4-BE49-F238E27FC236}">
                <a16:creationId xmlns:a16="http://schemas.microsoft.com/office/drawing/2014/main" id="{365A5429-1200-E0B8-A4A6-C186D3919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1057" y="3290421"/>
            <a:ext cx="914400" cy="914400"/>
          </a:xfrm>
          <a:prstGeom prst="rect">
            <a:avLst/>
          </a:prstGeom>
        </p:spPr>
      </p:pic>
      <p:pic>
        <p:nvPicPr>
          <p:cNvPr id="52" name="Graphic 51" descr="Full battery with solid fill">
            <a:extLst>
              <a:ext uri="{FF2B5EF4-FFF2-40B4-BE49-F238E27FC236}">
                <a16:creationId xmlns:a16="http://schemas.microsoft.com/office/drawing/2014/main" id="{A8F5E0DB-B4B5-ABE9-B8AA-42251D0A9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016183" y="2216625"/>
            <a:ext cx="914400" cy="914400"/>
          </a:xfrm>
          <a:prstGeom prst="rect">
            <a:avLst/>
          </a:prstGeom>
        </p:spPr>
      </p:pic>
      <p:pic>
        <p:nvPicPr>
          <p:cNvPr id="57" name="Graphic 56" descr="Full battery with solid fill">
            <a:extLst>
              <a:ext uri="{FF2B5EF4-FFF2-40B4-BE49-F238E27FC236}">
                <a16:creationId xmlns:a16="http://schemas.microsoft.com/office/drawing/2014/main" id="{FA277CF5-4CA8-8BB8-D5D5-5CD37DFFB8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482908" y="2216625"/>
            <a:ext cx="914400" cy="914400"/>
          </a:xfrm>
          <a:prstGeom prst="rect">
            <a:avLst/>
          </a:prstGeom>
        </p:spPr>
      </p:pic>
      <p:pic>
        <p:nvPicPr>
          <p:cNvPr id="58" name="Graphic 57" descr="Full battery with solid fill">
            <a:extLst>
              <a:ext uri="{FF2B5EF4-FFF2-40B4-BE49-F238E27FC236}">
                <a16:creationId xmlns:a16="http://schemas.microsoft.com/office/drawing/2014/main" id="{BBD5591E-8B59-0340-B9DB-2C4422FD1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9949633" y="2216625"/>
            <a:ext cx="914400" cy="914400"/>
          </a:xfrm>
          <a:prstGeom prst="rect">
            <a:avLst/>
          </a:prstGeom>
        </p:spPr>
      </p:pic>
      <p:pic>
        <p:nvPicPr>
          <p:cNvPr id="60" name="Graphic 59" descr="Power Plant with solid fill">
            <a:extLst>
              <a:ext uri="{FF2B5EF4-FFF2-40B4-BE49-F238E27FC236}">
                <a16:creationId xmlns:a16="http://schemas.microsoft.com/office/drawing/2014/main" id="{78A9D2F2-0BD3-63C4-670B-4136904260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0701" y="5371664"/>
            <a:ext cx="914400" cy="914400"/>
          </a:xfrm>
          <a:prstGeom prst="rect">
            <a:avLst/>
          </a:prstGeom>
        </p:spPr>
      </p:pic>
      <p:pic>
        <p:nvPicPr>
          <p:cNvPr id="62" name="Graphic 61" descr="Fuel with solid fill">
            <a:extLst>
              <a:ext uri="{FF2B5EF4-FFF2-40B4-BE49-F238E27FC236}">
                <a16:creationId xmlns:a16="http://schemas.microsoft.com/office/drawing/2014/main" id="{9F57BF8C-13AE-7DDC-3AAA-6EECBAE4CF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49633" y="4497914"/>
            <a:ext cx="914400" cy="914400"/>
          </a:xfrm>
          <a:prstGeom prst="rect">
            <a:avLst/>
          </a:prstGeom>
        </p:spPr>
      </p:pic>
      <p:pic>
        <p:nvPicPr>
          <p:cNvPr id="64" name="Graphic 63" descr="Factory with solid fill">
            <a:extLst>
              <a:ext uri="{FF2B5EF4-FFF2-40B4-BE49-F238E27FC236}">
                <a16:creationId xmlns:a16="http://schemas.microsoft.com/office/drawing/2014/main" id="{953D4EA8-9745-1F44-40AE-36AD3BD5DE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6466" y="4497914"/>
            <a:ext cx="914400" cy="914400"/>
          </a:xfrm>
          <a:prstGeom prst="rect">
            <a:avLst/>
          </a:prstGeom>
        </p:spPr>
      </p:pic>
      <p:pic>
        <p:nvPicPr>
          <p:cNvPr id="72" name="Graphic 71" descr="Electric Tower with solid fill">
            <a:extLst>
              <a:ext uri="{FF2B5EF4-FFF2-40B4-BE49-F238E27FC236}">
                <a16:creationId xmlns:a16="http://schemas.microsoft.com/office/drawing/2014/main" id="{9AFBBD3A-44E7-3996-4232-B34FF6B77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08885" y="3867317"/>
            <a:ext cx="590491" cy="590491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5D0B754-6150-0B04-0AA5-D53D31FC2194}"/>
              </a:ext>
            </a:extLst>
          </p:cNvPr>
          <p:cNvSpPr/>
          <p:nvPr/>
        </p:nvSpPr>
        <p:spPr>
          <a:xfrm>
            <a:off x="8578032" y="1632979"/>
            <a:ext cx="2736895" cy="386150"/>
          </a:xfrm>
          <a:prstGeom prst="roundRect">
            <a:avLst>
              <a:gd name="adj" fmla="val 2401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B61F6AD1-1D99-F197-FF1F-77C2C1068D0A}"/>
              </a:ext>
            </a:extLst>
          </p:cNvPr>
          <p:cNvSpPr txBox="1">
            <a:spLocks/>
          </p:cNvSpPr>
          <p:nvPr/>
        </p:nvSpPr>
        <p:spPr>
          <a:xfrm>
            <a:off x="8924342" y="1694936"/>
            <a:ext cx="2105608" cy="3365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Storage options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6CD088-00BF-1447-4FF5-23E944FF85B7}"/>
              </a:ext>
            </a:extLst>
          </p:cNvPr>
          <p:cNvSpPr txBox="1"/>
          <p:nvPr/>
        </p:nvSpPr>
        <p:spPr>
          <a:xfrm>
            <a:off x="1472710" y="365742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Oil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D721EC-2BE5-92CE-CE4F-5A6B8A64638A}"/>
              </a:ext>
            </a:extLst>
          </p:cNvPr>
          <p:cNvSpPr txBox="1"/>
          <p:nvPr/>
        </p:nvSpPr>
        <p:spPr>
          <a:xfrm>
            <a:off x="1421414" y="4985949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Coal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15DDD8B-907F-9796-A7BE-C5DE3C4CF17B}"/>
              </a:ext>
            </a:extLst>
          </p:cNvPr>
          <p:cNvSpPr txBox="1"/>
          <p:nvPr/>
        </p:nvSpPr>
        <p:spPr>
          <a:xfrm>
            <a:off x="1310005" y="6342778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Nuclear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460D35-1714-4562-E855-8F1F67E1DF46}"/>
              </a:ext>
            </a:extLst>
          </p:cNvPr>
          <p:cNvSpPr txBox="1"/>
          <p:nvPr/>
        </p:nvSpPr>
        <p:spPr>
          <a:xfrm>
            <a:off x="3659156" y="3699733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Solar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A1BD38-6D62-9003-82BA-B55E212934A3}"/>
              </a:ext>
            </a:extLst>
          </p:cNvPr>
          <p:cNvSpPr txBox="1"/>
          <p:nvPr/>
        </p:nvSpPr>
        <p:spPr>
          <a:xfrm>
            <a:off x="3657553" y="5051848"/>
            <a:ext cx="522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Wind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F63E5E-6054-4C8B-FF84-AB56541659BC}"/>
              </a:ext>
            </a:extLst>
          </p:cNvPr>
          <p:cNvSpPr txBox="1"/>
          <p:nvPr/>
        </p:nvSpPr>
        <p:spPr>
          <a:xfrm>
            <a:off x="3591053" y="6344510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/>
              <a:t>Hydro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F41ED3-3662-233D-8565-3511937D8EA1}"/>
              </a:ext>
            </a:extLst>
          </p:cNvPr>
          <p:cNvSpPr txBox="1"/>
          <p:nvPr/>
        </p:nvSpPr>
        <p:spPr>
          <a:xfrm>
            <a:off x="9560796" y="3185359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Batteries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7C4E4A-5EA6-FDF2-7EC4-DE678F647E52}"/>
              </a:ext>
            </a:extLst>
          </p:cNvPr>
          <p:cNvSpPr txBox="1"/>
          <p:nvPr/>
        </p:nvSpPr>
        <p:spPr>
          <a:xfrm>
            <a:off x="9128947" y="3408616"/>
            <a:ext cx="197682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6">
                    <a:lumMod val="75000"/>
                  </a:schemeClr>
                </a:solidFill>
              </a:rPr>
              <a:t>+ Stores electrical energy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Expensive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Limited storage capacity</a:t>
            </a:r>
          </a:p>
          <a:p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- Requires rare earth materials</a:t>
            </a:r>
          </a:p>
          <a:p>
            <a:pPr marL="285750" indent="-285750">
              <a:buFontTx/>
              <a:buChar char="-"/>
            </a:pPr>
            <a:endParaRPr lang="en-GB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C32D9A-F4F8-D112-9FDA-9A61B1B3F52D}"/>
              </a:ext>
            </a:extLst>
          </p:cNvPr>
          <p:cNvSpPr txBox="1"/>
          <p:nvPr/>
        </p:nvSpPr>
        <p:spPr>
          <a:xfrm>
            <a:off x="9517011" y="5339756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Power-to-X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7F7176-1A5A-7508-2C93-040F36E0780C}"/>
              </a:ext>
            </a:extLst>
          </p:cNvPr>
          <p:cNvSpPr txBox="1"/>
          <p:nvPr/>
        </p:nvSpPr>
        <p:spPr>
          <a:xfrm>
            <a:off x="8993718" y="5659707"/>
            <a:ext cx="28071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Stores energy as fuel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Fuel usable in some combustion motors</a:t>
            </a:r>
          </a:p>
          <a:p>
            <a:r>
              <a:rPr lang="en-GB" sz="1100" dirty="0">
                <a:solidFill>
                  <a:schemeClr val="accent6">
                    <a:lumMod val="75000"/>
                  </a:schemeClr>
                </a:solidFill>
              </a:rPr>
              <a:t>+ Scalable storage capacity</a:t>
            </a:r>
          </a:p>
          <a:p>
            <a:r>
              <a:rPr lang="en-GB" sz="1100" dirty="0">
                <a:solidFill>
                  <a:schemeClr val="accent1">
                    <a:lumMod val="75000"/>
                  </a:schemeClr>
                </a:solidFill>
              </a:rPr>
              <a:t>- Energy loss in conversion</a:t>
            </a:r>
          </a:p>
          <a:p>
            <a:pPr marL="285750" indent="-285750">
              <a:buFontTx/>
              <a:buChar char="-"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605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82" grpId="0"/>
      <p:bldP spid="84" grpId="0"/>
      <p:bldP spid="85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33875" y="581990"/>
            <a:ext cx="3743325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4A50ADB-B12F-6796-FEBA-A29B0CC0CA8C}"/>
              </a:ext>
            </a:extLst>
          </p:cNvPr>
          <p:cNvSpPr/>
          <p:nvPr/>
        </p:nvSpPr>
        <p:spPr>
          <a:xfrm>
            <a:off x="1676400" y="581989"/>
            <a:ext cx="6400800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6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116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68511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68511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68511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pic>
        <p:nvPicPr>
          <p:cNvPr id="35" name="Picture 3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EF76618-DE9C-17ED-A557-66C30E0F0A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466" y="475023"/>
            <a:ext cx="4089102" cy="1744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11189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</p:spTree>
    <p:extLst>
      <p:ext uri="{BB962C8B-B14F-4D97-AF65-F5344CB8AC3E}">
        <p14:creationId xmlns:p14="http://schemas.microsoft.com/office/powerpoint/2010/main" val="4330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79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31" grpId="1" animBg="1"/>
      <p:bldP spid="8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38B0C03-50D8-90AF-2C35-F3F21EB3995D}"/>
              </a:ext>
            </a:extLst>
          </p:cNvPr>
          <p:cNvSpPr/>
          <p:nvPr/>
        </p:nvSpPr>
        <p:spPr>
          <a:xfrm>
            <a:off x="2652697" y="4528351"/>
            <a:ext cx="1400175" cy="1044296"/>
          </a:xfrm>
          <a:prstGeom prst="roundRect">
            <a:avLst>
              <a:gd name="adj" fmla="val 8458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9FED12-FF7F-59C8-AF3C-013417430CCD}"/>
              </a:ext>
            </a:extLst>
          </p:cNvPr>
          <p:cNvSpPr/>
          <p:nvPr/>
        </p:nvSpPr>
        <p:spPr>
          <a:xfrm>
            <a:off x="725047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DFF420-9BF8-57D4-1E7A-C20D698696C6}"/>
              </a:ext>
            </a:extLst>
          </p:cNvPr>
          <p:cNvSpPr/>
          <p:nvPr/>
        </p:nvSpPr>
        <p:spPr>
          <a:xfrm>
            <a:off x="2644070" y="3157953"/>
            <a:ext cx="1590674" cy="29009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C875D0-CDB1-1D81-BA17-01C959BCB015}"/>
              </a:ext>
            </a:extLst>
          </p:cNvPr>
          <p:cNvSpPr/>
          <p:nvPr/>
        </p:nvSpPr>
        <p:spPr>
          <a:xfrm>
            <a:off x="720019" y="2667000"/>
            <a:ext cx="3514725" cy="33855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9702F3-0D6D-9087-3A00-7D99FCB32BD2}"/>
              </a:ext>
            </a:extLst>
          </p:cNvPr>
          <p:cNvSpPr/>
          <p:nvPr/>
        </p:nvSpPr>
        <p:spPr>
          <a:xfrm>
            <a:off x="4333875" y="581990"/>
            <a:ext cx="6400800" cy="1514475"/>
          </a:xfrm>
          <a:prstGeom prst="roundRect">
            <a:avLst>
              <a:gd name="adj" fmla="val 101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ED109-285C-2A5D-216A-0199CAC2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2058987" cy="446086"/>
          </a:xfrm>
        </p:spPr>
        <p:txBody>
          <a:bodyPr/>
          <a:lstStyle/>
          <a:p>
            <a:r>
              <a:rPr lang="da-DK" dirty="0"/>
              <a:t>Power-to-X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74D6-7171-0E5E-4BFC-898BA5250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5B482-0F20-3A80-5484-F0F3D7A7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7</a:t>
            </a:fld>
            <a:endParaRPr lang="da-DK" dirty="0"/>
          </a:p>
        </p:txBody>
      </p:sp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CC1FA392-26A0-B7E2-A3D8-009043B1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042" y="927698"/>
            <a:ext cx="914400" cy="914400"/>
          </a:xfrm>
          <a:prstGeom prst="rect">
            <a:avLst/>
          </a:prstGeom>
        </p:spPr>
      </p:pic>
      <p:pic>
        <p:nvPicPr>
          <p:cNvPr id="7" name="Graphic 6" descr="Factory with solid fill">
            <a:extLst>
              <a:ext uri="{FF2B5EF4-FFF2-40B4-BE49-F238E27FC236}">
                <a16:creationId xmlns:a16="http://schemas.microsoft.com/office/drawing/2014/main" id="{F811A9BB-64CD-B6E0-B5A1-E0BBF46D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5410" y="927698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39579-D630-B549-3491-221AB97AE8DE}"/>
              </a:ext>
            </a:extLst>
          </p:cNvPr>
          <p:cNvSpPr txBox="1"/>
          <p:nvPr/>
        </p:nvSpPr>
        <p:spPr>
          <a:xfrm>
            <a:off x="5653085" y="673331"/>
            <a:ext cx="220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Power-to-X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1FF0C-CE5D-EA87-5BA9-AA758B35CFC0}"/>
              </a:ext>
            </a:extLst>
          </p:cNvPr>
          <p:cNvSpPr txBox="1"/>
          <p:nvPr/>
        </p:nvSpPr>
        <p:spPr>
          <a:xfrm>
            <a:off x="1903741" y="2681704"/>
            <a:ext cx="115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/>
              <a:t>Fuel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2FA-4FB2-0D67-A0FE-4C54435B8198}"/>
              </a:ext>
            </a:extLst>
          </p:cNvPr>
          <p:cNvSpPr txBox="1"/>
          <p:nvPr/>
        </p:nvSpPr>
        <p:spPr>
          <a:xfrm>
            <a:off x="1276567" y="315795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Gas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CFCF9-81C5-6211-E8FC-9DE0D8D06DD4}"/>
              </a:ext>
            </a:extLst>
          </p:cNvPr>
          <p:cNvSpPr txBox="1"/>
          <p:nvPr/>
        </p:nvSpPr>
        <p:spPr>
          <a:xfrm>
            <a:off x="3092143" y="3157953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/>
              <a:t>Liquid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9F997-0A86-182B-3D51-6BF8AB7B9ABD}"/>
              </a:ext>
            </a:extLst>
          </p:cNvPr>
          <p:cNvSpPr txBox="1"/>
          <p:nvPr/>
        </p:nvSpPr>
        <p:spPr>
          <a:xfrm>
            <a:off x="720019" y="3585745"/>
            <a:ext cx="1590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Hydrogen (H</a:t>
            </a:r>
            <a:r>
              <a:rPr lang="da-DK" sz="1400" b="1" baseline="-25000" dirty="0"/>
              <a:t>2</a:t>
            </a:r>
            <a:r>
              <a:rPr lang="da-DK" sz="1400" b="1" dirty="0"/>
              <a:t>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 </a:t>
            </a:r>
            <a:r>
              <a:rPr lang="da-DK" sz="1400" dirty="0"/>
              <a:t>(ideal)</a:t>
            </a:r>
          </a:p>
          <a:p>
            <a:r>
              <a:rPr lang="da-DK" sz="1400" dirty="0"/>
              <a:t>120 kJ/g (ideal)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C93AF433-0509-1E9C-A2E5-48F7FCA9C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817" y="2415912"/>
            <a:ext cx="5371452" cy="3821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204D57-E55F-61B9-171F-58FB05E003FF}"/>
              </a:ext>
            </a:extLst>
          </p:cNvPr>
          <p:cNvSpPr txBox="1"/>
          <p:nvPr/>
        </p:nvSpPr>
        <p:spPr>
          <a:xfrm>
            <a:off x="7197228" y="623728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 err="1"/>
              <a:t>Figure</a:t>
            </a:r>
            <a:r>
              <a:rPr lang="da-DK" sz="1200" b="1" dirty="0"/>
              <a:t> made by Jack NOT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FB390-8C7B-BE1E-FC29-34A27BB75C5B}"/>
              </a:ext>
            </a:extLst>
          </p:cNvPr>
          <p:cNvSpPr txBox="1"/>
          <p:nvPr/>
        </p:nvSpPr>
        <p:spPr>
          <a:xfrm>
            <a:off x="2610201" y="3585745"/>
            <a:ext cx="1719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 err="1"/>
              <a:t>Methanol</a:t>
            </a:r>
            <a:r>
              <a:rPr lang="da-DK" sz="1400" b="1" dirty="0"/>
              <a:t> (</a:t>
            </a:r>
            <a:r>
              <a:rPr lang="da-DK" sz="1400" b="1" dirty="0" err="1"/>
              <a:t>MeOH</a:t>
            </a:r>
            <a:r>
              <a:rPr lang="da-DK" sz="1400" b="1" dirty="0"/>
              <a:t>)</a:t>
            </a:r>
          </a:p>
          <a:p>
            <a:r>
              <a:rPr lang="da-DK" sz="1400" dirty="0"/>
              <a:t>17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24 kJ/g (ideal)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E7F74E-7301-B0F7-4984-03986793935E}"/>
              </a:ext>
            </a:extLst>
          </p:cNvPr>
          <p:cNvSpPr txBox="1"/>
          <p:nvPr/>
        </p:nvSpPr>
        <p:spPr>
          <a:xfrm>
            <a:off x="2610201" y="4546879"/>
            <a:ext cx="1719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b="1" dirty="0"/>
              <a:t>Formic Acid (HCOOH)</a:t>
            </a:r>
          </a:p>
          <a:p>
            <a:r>
              <a:rPr lang="da-DK" sz="1400" dirty="0"/>
              <a:t>7 kJ/cm</a:t>
            </a:r>
            <a:r>
              <a:rPr lang="da-DK" sz="1400" baseline="30000" dirty="0"/>
              <a:t>3</a:t>
            </a:r>
            <a:r>
              <a:rPr lang="da-DK" sz="1400" dirty="0"/>
              <a:t> (ideal)</a:t>
            </a:r>
          </a:p>
          <a:p>
            <a:r>
              <a:rPr lang="da-DK" sz="1400" dirty="0"/>
              <a:t>6 kJ/g (ideal)</a:t>
            </a:r>
          </a:p>
        </p:txBody>
      </p:sp>
      <p:pic>
        <p:nvPicPr>
          <p:cNvPr id="22" name="Graphic 21" descr="Lightning bolt with solid fill">
            <a:extLst>
              <a:ext uri="{FF2B5EF4-FFF2-40B4-BE49-F238E27FC236}">
                <a16:creationId xmlns:a16="http://schemas.microsoft.com/office/drawing/2014/main" id="{11A5362C-CA2D-2DAB-FC5C-3071DB9C70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779" y="92769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F65494-5265-DD2D-4E78-BC202211E7C2}"/>
              </a:ext>
            </a:extLst>
          </p:cNvPr>
          <p:cNvCxnSpPr/>
          <p:nvPr/>
        </p:nvCxnSpPr>
        <p:spPr>
          <a:xfrm>
            <a:off x="5298979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ECC816-D5A0-E829-A05E-5C6DE019EF8C}"/>
              </a:ext>
            </a:extLst>
          </p:cNvPr>
          <p:cNvCxnSpPr/>
          <p:nvPr/>
        </p:nvCxnSpPr>
        <p:spPr>
          <a:xfrm>
            <a:off x="6695936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41399B-CB59-9028-C747-D888E73014DB}"/>
              </a:ext>
            </a:extLst>
          </p:cNvPr>
          <p:cNvSpPr txBox="1"/>
          <p:nvPr/>
        </p:nvSpPr>
        <p:spPr>
          <a:xfrm>
            <a:off x="4548956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6860-039A-2E60-761B-F2CAB22C7B9B}"/>
              </a:ext>
            </a:extLst>
          </p:cNvPr>
          <p:cNvSpPr txBox="1"/>
          <p:nvPr/>
        </p:nvSpPr>
        <p:spPr>
          <a:xfrm>
            <a:off x="5729285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Conversion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056FE-D1A9-2E4F-85B9-0145107082F4}"/>
              </a:ext>
            </a:extLst>
          </p:cNvPr>
          <p:cNvSpPr txBox="1"/>
          <p:nvPr/>
        </p:nvSpPr>
        <p:spPr>
          <a:xfrm>
            <a:off x="7168970" y="1773274"/>
            <a:ext cx="508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00F546-298A-7596-08A0-CE60524A9794}"/>
              </a:ext>
            </a:extLst>
          </p:cNvPr>
          <p:cNvCxnSpPr/>
          <p:nvPr/>
        </p:nvCxnSpPr>
        <p:spPr>
          <a:xfrm>
            <a:off x="7945114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BD7A05-AB08-1994-122E-72CD21AF548C}"/>
              </a:ext>
            </a:extLst>
          </p:cNvPr>
          <p:cNvSpPr txBox="1"/>
          <p:nvPr/>
        </p:nvSpPr>
        <p:spPr>
          <a:xfrm>
            <a:off x="8458416" y="1773274"/>
            <a:ext cx="1033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Fuel cell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20B9EF-58D4-419D-490A-D4569FD053B5}"/>
              </a:ext>
            </a:extLst>
          </p:cNvPr>
          <p:cNvCxnSpPr/>
          <p:nvPr/>
        </p:nvCxnSpPr>
        <p:spPr>
          <a:xfrm>
            <a:off x="9408887" y="1435272"/>
            <a:ext cx="354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Graphic 30" descr="Lightning bolt with solid fill">
            <a:extLst>
              <a:ext uri="{FF2B5EF4-FFF2-40B4-BE49-F238E27FC236}">
                <a16:creationId xmlns:a16="http://schemas.microsoft.com/office/drawing/2014/main" id="{B13F3388-56B7-4FBB-DADF-C2B476708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3048" y="927698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AB50F4-B184-EE83-48CF-EFEF38E44179}"/>
              </a:ext>
            </a:extLst>
          </p:cNvPr>
          <p:cNvSpPr txBox="1"/>
          <p:nvPr/>
        </p:nvSpPr>
        <p:spPr>
          <a:xfrm>
            <a:off x="9841225" y="1773274"/>
            <a:ext cx="81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Power</a:t>
            </a:r>
          </a:p>
        </p:txBody>
      </p:sp>
      <p:pic>
        <p:nvPicPr>
          <p:cNvPr id="34" name="Graphic 33" descr="Washing Machine with solid fill">
            <a:extLst>
              <a:ext uri="{FF2B5EF4-FFF2-40B4-BE49-F238E27FC236}">
                <a16:creationId xmlns:a16="http://schemas.microsoft.com/office/drawing/2014/main" id="{948BAB78-AF7E-8559-F15E-08658B0C85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6780" y="924146"/>
            <a:ext cx="909260" cy="9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4" grpId="0" animBg="1"/>
      <p:bldP spid="15" grpId="0" animBg="1"/>
      <p:bldP spid="13" grpId="0" animBg="1"/>
      <p:bldP spid="9" grpId="0"/>
      <p:bldP spid="11" grpId="0"/>
      <p:bldP spid="12" grpId="0"/>
      <p:bldP spid="16" grpId="0"/>
      <p:bldP spid="20" grpId="0"/>
      <p:bldP spid="2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AB48-E810-08AD-5A9C-6AB3FB99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Now </a:t>
            </a:r>
            <a:r>
              <a:rPr lang="da-DK" dirty="0" err="1"/>
              <a:t>let’s</a:t>
            </a:r>
            <a:r>
              <a:rPr lang="da-DK" dirty="0"/>
              <a:t> look at formic acid in a fuel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F1BF6-D903-F5A9-E7D5-9DA99DAA0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Show the </a:t>
            </a:r>
            <a:r>
              <a:rPr lang="da-DK" dirty="0" err="1"/>
              <a:t>molecule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turn</a:t>
            </a:r>
            <a:r>
              <a:rPr lang="da-DK" dirty="0"/>
              <a:t> it back </a:t>
            </a:r>
            <a:r>
              <a:rPr lang="da-DK" dirty="0" err="1"/>
              <a:t>into</a:t>
            </a:r>
            <a:r>
              <a:rPr lang="da-DK" dirty="0"/>
              <a:t> CO2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err="1"/>
              <a:t>Also</a:t>
            </a:r>
            <a:r>
              <a:rPr lang="da-DK" dirty="0"/>
              <a:t> show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it’s</a:t>
            </a:r>
            <a:r>
              <a:rPr lang="da-DK"/>
              <a:t> made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83A4C-48FD-33D6-F752-17F5EAA0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27.04.2023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F6DFB-0417-B371-6A83-06C60314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5769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55C5-C3F9-DCC4-1E01-9E5FA175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Formic acid reduction reactions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47A27-CB7F-4880-0235-89BAB96F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da-DK" smtClean="0"/>
              <a:t>26.04.2023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30044-E671-8E61-0DC3-CC309D62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da-DK" smtClean="0"/>
              <a:t>9</a:t>
            </a:fld>
            <a:endParaRPr lang="da-DK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A6C4DEC-678B-ECAA-6CB0-ACA655187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68"/>
          <a:stretch/>
        </p:blipFill>
        <p:spPr>
          <a:xfrm>
            <a:off x="3454974" y="1409700"/>
            <a:ext cx="5280466" cy="46751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EEAC6-28A1-E671-EF42-9DAA304E5169}"/>
              </a:ext>
            </a:extLst>
          </p:cNvPr>
          <p:cNvSpPr txBox="1"/>
          <p:nvPr/>
        </p:nvSpPr>
        <p:spPr>
          <a:xfrm>
            <a:off x="0" y="6604084"/>
            <a:ext cx="100238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/>
              <a:t>Figure</a:t>
            </a:r>
            <a:r>
              <a:rPr lang="da-DK" sz="1050" dirty="0"/>
              <a:t> source: 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Bagger, Alexander, et al. "Correlations between experiments and simulations for formic acid oxidation." </a:t>
            </a:r>
            <a:r>
              <a:rPr lang="en-GB" sz="105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05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13.45 (2022): 13409-13417.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2031184165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DK_fuld.potx" id="{60E0EC36-883E-44E8-9950-4576E5703A74}" vid="{4677909B-C992-40AE-90DB-042763996D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16_9_DK_fuld</Template>
  <TotalTime>0</TotalTime>
  <Words>809</Words>
  <Application>Microsoft Macintosh PowerPoint</Application>
  <PresentationFormat>Widescreen</PresentationFormat>
  <Paragraphs>309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Microsoft New Tai Lue</vt:lpstr>
      <vt:lpstr>Brugerdefineret design</vt:lpstr>
      <vt:lpstr>PowerPoint Presentation</vt:lpstr>
      <vt:lpstr>Table of contents</vt:lpstr>
      <vt:lpstr>Power-to-X</vt:lpstr>
      <vt:lpstr>Power-to-X</vt:lpstr>
      <vt:lpstr>Power-to-X</vt:lpstr>
      <vt:lpstr>Power-to-X</vt:lpstr>
      <vt:lpstr>Power-to-X</vt:lpstr>
      <vt:lpstr>Now let’s look at formic acid in a fuel cell</vt:lpstr>
      <vt:lpstr>Formic acid reduction reactions</vt:lpstr>
      <vt:lpstr>Formic acid reduction reactions</vt:lpstr>
      <vt:lpstr>Show reaction diagrams for the ones I had data on initially</vt:lpstr>
      <vt:lpstr>Which reactions couldn’t I look at yet? Why? Hence -&gt; new DFT data</vt:lpstr>
      <vt:lpstr>So formic acid is pretty cool</vt:lpstr>
      <vt:lpstr>Reaction pathways</vt:lpstr>
      <vt:lpstr>Reaction pathways</vt:lpstr>
      <vt:lpstr>Reaction pathways</vt:lpstr>
      <vt:lpstr>Reaction pathways</vt:lpstr>
      <vt:lpstr>PowerPoint Presentation</vt:lpstr>
      <vt:lpstr>DFT data</vt:lpstr>
      <vt:lpstr>DFT data</vt:lpstr>
      <vt:lpstr>DFT data - slabs</vt:lpstr>
      <vt:lpstr>DFT calculations performed</vt:lpstr>
      <vt:lpstr>DFT calculations performed</vt:lpstr>
      <vt:lpstr>Storage of extra stuff from the slideshow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2023-04-26T13:23:42Z</cp:lastPrinted>
  <dcterms:created xsi:type="dcterms:W3CDTF">2019-09-15T17:18:49Z</dcterms:created>
  <dcterms:modified xsi:type="dcterms:W3CDTF">2023-04-27T10:37:32Z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2023-04-07T11:29:40Z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48df2bb0-8d36-41df-a145-4abb8eeebdca</vt:lpwstr>
  </property>
  <property fmtid="{D5CDD505-2E9C-101B-9397-08002B2CF9AE}" pid="9" name="MSIP_Label_6a2630e2-1ac5-455e-8217-0156b1936a76_ContentBits">
    <vt:lpwstr>0</vt:lpwstr>
  </property>
</Properties>
</file>